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13" r:id="rId4"/>
    <p:sldId id="314" r:id="rId5"/>
    <p:sldId id="315" r:id="rId6"/>
    <p:sldId id="261" r:id="rId7"/>
    <p:sldId id="336" r:id="rId8"/>
    <p:sldId id="339" r:id="rId9"/>
    <p:sldId id="337" r:id="rId10"/>
    <p:sldId id="338" r:id="rId11"/>
    <p:sldId id="316" r:id="rId12"/>
    <p:sldId id="335" r:id="rId13"/>
    <p:sldId id="258" r:id="rId14"/>
    <p:sldId id="317" r:id="rId15"/>
    <p:sldId id="260" r:id="rId16"/>
    <p:sldId id="331" r:id="rId17"/>
    <p:sldId id="333" r:id="rId18"/>
    <p:sldId id="308" r:id="rId19"/>
    <p:sldId id="334" r:id="rId20"/>
    <p:sldId id="287" r:id="rId21"/>
    <p:sldId id="285" r:id="rId22"/>
    <p:sldId id="297" r:id="rId23"/>
    <p:sldId id="292" r:id="rId24"/>
    <p:sldId id="304" r:id="rId25"/>
    <p:sldId id="286" r:id="rId26"/>
    <p:sldId id="288" r:id="rId27"/>
    <p:sldId id="342" r:id="rId28"/>
    <p:sldId id="280" r:id="rId29"/>
    <p:sldId id="347" r:id="rId30"/>
    <p:sldId id="340" r:id="rId31"/>
    <p:sldId id="275" r:id="rId32"/>
    <p:sldId id="276" r:id="rId33"/>
    <p:sldId id="278" r:id="rId34"/>
    <p:sldId id="343" r:id="rId35"/>
    <p:sldId id="290" r:id="rId36"/>
    <p:sldId id="283" r:id="rId37"/>
    <p:sldId id="305" r:id="rId38"/>
    <p:sldId id="341" r:id="rId39"/>
    <p:sldId id="346" r:id="rId40"/>
    <p:sldId id="344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 baseline="-25000">
        <a:solidFill>
          <a:schemeClr val="bg2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CCFF"/>
    <a:srgbClr val="5F5F5F"/>
    <a:srgbClr val="33CCFF"/>
    <a:srgbClr val="333333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81" autoAdjust="0"/>
    <p:restoredTop sz="91803" autoAdjust="0"/>
  </p:normalViewPr>
  <p:slideViewPr>
    <p:cSldViewPr>
      <p:cViewPr>
        <p:scale>
          <a:sx n="86" d="100"/>
          <a:sy n="86" d="100"/>
        </p:scale>
        <p:origin x="-34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7.xml"/><Relationship Id="rId39" Type="http://schemas.openxmlformats.org/officeDocument/2006/relationships/slide" Target="slides/slide40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5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38" Type="http://schemas.openxmlformats.org/officeDocument/2006/relationships/slide" Target="slides/slide39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37" Type="http://schemas.openxmlformats.org/officeDocument/2006/relationships/slide" Target="slides/slide38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36" Type="http://schemas.openxmlformats.org/officeDocument/2006/relationships/slide" Target="slides/slide37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2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Relationship Id="rId35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BC8BE8D-4EB5-4732-B7AA-CAB14459C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62D9FE7-3B69-4A87-BBA3-8AE2AC2B9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8EE9E-F3DB-4EC1-9884-89299BE12DA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Relationships internationally</a:t>
            </a: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1090D-B79A-4252-B432-AE64B271D26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1: Why Synchronous Paging for Mission Critical messaging ? vs Other messaging systems. </a:t>
            </a:r>
          </a:p>
          <a:p>
            <a:pPr eaLnBrk="1" hangingPunct="1"/>
            <a:r>
              <a:rPr lang="en-US" smtClean="0"/>
              <a:t>2: Integrated with Other systems</a:t>
            </a: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79707-D5AC-437C-ADC6-93FAF94A665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4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86171-3DFA-415D-971E-A05A481DBC97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4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0F498-BF6C-4417-9BA5-D8974EC5500A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4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65E184-C5BA-468B-8E43-D580D35E1627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40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66EA3-585C-4844-A23F-B48DC4AB2B86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4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75A2C-3A46-47B9-991C-0E449D086DAC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Seamless integration of ALL forms of messaging – Acknowledge and Cancel Calls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Commercial Grade Client / Server Architecture – Rock Solid Performance Assured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True Multi-user and Fully Integrated System – One Platform for Everything Rather Than Dozens of Separate Applications with Unrelated Databases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Simple, Scalable and Secure Interface – Simplify the System so a User Only See What they Need to See, or What You Want Them to See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Link Multiple Sites Together via Internet – Link External Systems into a Common Platform Without Software Development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No Limit to Ports or Groups –Unlimited Port Capacity, As Well As Unlimited Number of Recipient Groups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Touch Screen User Interface for Nursecall Allocation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Administer the System Over the Web Using the Web Client – No Need To Open or even Install the Client, or the Server.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sz="1400" dirty="0" smtClean="0"/>
              <a:t>Onsite Paging System and Wireless Integration – Replaces Both of These Systems in One Solution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</a:pPr>
            <a:endParaRPr lang="en-US" sz="140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3BF68-A9E4-4CE3-B21B-544E4553C705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1: Redundancy</a:t>
            </a:r>
          </a:p>
          <a:p>
            <a:pPr eaLnBrk="1" hangingPunct="1"/>
            <a:r>
              <a:rPr lang="en-US" dirty="0" smtClean="0"/>
              <a:t>2: Range of solutions depending on site requirements</a:t>
            </a:r>
          </a:p>
          <a:p>
            <a:pPr eaLnBrk="1" hangingPunct="1"/>
            <a:r>
              <a:rPr lang="en-US" dirty="0" smtClean="0"/>
              <a:t>3: Central Control Module ? For bigger sites.</a:t>
            </a: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ackgroun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Message systems logo Fn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128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331913" y="188913"/>
            <a:ext cx="1295400" cy="5413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54000" rIns="54000" anchor="ctr" anchorCtr="1">
            <a:spAutoFit/>
          </a:bodyPr>
          <a:lstStyle/>
          <a:p>
            <a:pPr marL="342900" indent="-342900"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cs typeface="+mn-cs"/>
              </a:rPr>
              <a:t>AFRICA</a:t>
            </a:r>
          </a:p>
          <a:p>
            <a:pPr marL="342900" indent="-342900" algn="ctr">
              <a:spcBef>
                <a:spcPct val="50000"/>
              </a:spcBef>
              <a:defRPr/>
            </a:pPr>
            <a:r>
              <a:rPr lang="en-US" sz="1400" b="1">
                <a:solidFill>
                  <a:schemeClr val="tx1"/>
                </a:solidFill>
                <a:cs typeface="+mn-cs"/>
              </a:rPr>
              <a:t>Sole Distributors</a:t>
            </a:r>
          </a:p>
        </p:txBody>
      </p:sp>
      <p:pic>
        <p:nvPicPr>
          <p:cNvPr id="6" name="Picture 11" descr="CommtechWireless2 Black&amp;Red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453188"/>
            <a:ext cx="11874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412875"/>
            <a:ext cx="7267575" cy="7921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412875"/>
            <a:ext cx="2020888" cy="4968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412875"/>
            <a:ext cx="5913437" cy="4968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188" y="1412875"/>
            <a:ext cx="8086725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2276475"/>
            <a:ext cx="3889375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2276475"/>
            <a:ext cx="3889375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3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7143" y="-30901"/>
            <a:ext cx="9163050" cy="6877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12875"/>
            <a:ext cx="8086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2276475"/>
            <a:ext cx="79311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8686800" y="1214438"/>
            <a:ext cx="457200" cy="19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rIns="54000" anchor="ctr" anchorCtr="1">
            <a:spAutoFit/>
          </a:bodyPr>
          <a:lstStyle/>
          <a:p>
            <a:pPr marL="342900" indent="-342900" algn="ctr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/>
                </a:solidFill>
                <a:cs typeface="+mn-cs"/>
              </a:rPr>
              <a:t>AFRICA</a:t>
            </a:r>
          </a:p>
        </p:txBody>
      </p:sp>
      <p:graphicFrame>
        <p:nvGraphicFramePr>
          <p:cNvPr id="1026" name="Object 21"/>
          <p:cNvGraphicFramePr>
            <a:graphicFrameLocks noChangeAspect="1"/>
          </p:cNvGraphicFramePr>
          <p:nvPr/>
        </p:nvGraphicFramePr>
        <p:xfrm>
          <a:off x="8358214" y="1071563"/>
          <a:ext cx="762000" cy="190500"/>
        </p:xfrm>
        <a:graphic>
          <a:graphicData uri="http://schemas.openxmlformats.org/presentationml/2006/ole">
            <p:oleObj spid="_x0000_s1026" name="CorelPhotoPaint.Image.11" r:id="rId16" imgW="6768254" imgH="1688889" progId="CorelPhotoPaint.Image.11">
              <p:embed/>
            </p:oleObj>
          </a:graphicData>
        </a:graphic>
      </p:graphicFrame>
      <p:pic>
        <p:nvPicPr>
          <p:cNvPr id="1032" name="Picture 15" descr="MS_LogoNewCLEAR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642257" y="0"/>
            <a:ext cx="15017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142876" y="83289"/>
            <a:ext cx="20716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D9D9D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KUDU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D9D9D9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D9D9D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Communications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Cover-Bl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75" y="0"/>
            <a:ext cx="9155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395288" y="6143644"/>
            <a:ext cx="8493125" cy="5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800" baseline="0" dirty="0" err="1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2800" baseline="0" dirty="0">
                <a:solidFill>
                  <a:schemeClr val="bg1"/>
                </a:solidFill>
                <a:latin typeface="Century Gothic" pitchFamily="34" charset="0"/>
              </a:rPr>
              <a:t> //</a:t>
            </a:r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AU" baseline="0" dirty="0" smtClean="0">
                <a:solidFill>
                  <a:schemeClr val="bg1"/>
                </a:solidFill>
                <a:latin typeface="Century Gothic" pitchFamily="34" charset="0"/>
              </a:rPr>
              <a:t>emergency services solutions</a:t>
            </a:r>
            <a:endParaRPr lang="en-US" sz="1800" baseline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1" descr="D:\Off_Line_Folders\MS\Projects\BW_Police Services HQ\Cover2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43" y="-11876"/>
            <a:ext cx="9144000" cy="49410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8626475" cy="72072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Private Synchronous Paging Services 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696200" cy="4572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 smtClean="0"/>
              <a:t>Private Synchronous Wide Area Paging Network - illustrating redundancy in Coverage and Links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4567238" y="3424238"/>
          <a:ext cx="9525" cy="9525"/>
        </p:xfrm>
        <a:graphic>
          <a:graphicData uri="http://schemas.openxmlformats.org/presentationml/2006/ole">
            <p:oleObj spid="_x0000_s4098" name="CorelDRAW" r:id="rId4" imgW="10507320" imgH="6339240" progId="CorelDRAW.Graphic.11">
              <p:embed/>
            </p:oleObj>
          </a:graphicData>
        </a:graphic>
      </p:graphicFrame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1828800" y="2917825"/>
          <a:ext cx="6248400" cy="3559175"/>
        </p:xfrm>
        <a:graphic>
          <a:graphicData uri="http://schemas.openxmlformats.org/presentationml/2006/ole">
            <p:oleObj spid="_x0000_s4099" name="CorelDRAW" r:id="rId5" imgW="10507320" imgH="6339240" progId="CorelDRAW.Graphic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ASEPage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116013" y="5084763"/>
            <a:ext cx="7772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system overview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//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12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18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862647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What Is Unique About Commtech Messenger?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209800"/>
            <a:ext cx="6991376" cy="421959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Seamless integration of ALL forms </a:t>
            </a:r>
            <a:br>
              <a:rPr lang="en-US" sz="2200" dirty="0" smtClean="0"/>
            </a:br>
            <a:r>
              <a:rPr lang="en-US" sz="2200" dirty="0" smtClean="0"/>
              <a:t>of messaging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Commercial grade client / server architecture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True Multi-user messaging platform</a:t>
            </a:r>
            <a:endParaRPr lang="en-US" sz="2200" i="1" dirty="0" smtClean="0"/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Simple, scalable and secure interface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Link multiple sites together via Internet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Administer the system over the Internet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Dual Redundancy of messaging system</a:t>
            </a:r>
            <a:endParaRPr lang="en-US" sz="2200" dirty="0" smtClean="0"/>
          </a:p>
          <a:p>
            <a:pPr eaLnBrk="1" hangingPunct="1">
              <a:lnSpc>
                <a:spcPct val="90000"/>
              </a:lnSpc>
            </a:pPr>
            <a:r>
              <a:rPr lang="en-US" sz="2200" dirty="0" smtClean="0"/>
              <a:t>Wireless messaging and Private Paging system on a single platform/ network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Basepage with Server - New Concept"/>
          <p:cNvPicPr>
            <a:picLocks noChangeAspect="1" noChangeArrowheads="1"/>
          </p:cNvPicPr>
          <p:nvPr/>
        </p:nvPicPr>
        <p:blipFill>
          <a:blip r:embed="rId2"/>
          <a:srcRect t="13998"/>
          <a:stretch>
            <a:fillRect/>
          </a:stretch>
        </p:blipFill>
        <p:spPr bwMode="auto">
          <a:xfrm>
            <a:off x="5452669" y="2216163"/>
            <a:ext cx="3191297" cy="221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1268413"/>
            <a:ext cx="83026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Commtech Messenger Features Cont…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608683"/>
            <a:ext cx="8429684" cy="4826021"/>
          </a:xfrm>
        </p:spPr>
        <p:txBody>
          <a:bodyPr lIns="234000" rIns="234000"/>
          <a:lstStyle/>
          <a:p>
            <a:pPr eaLnBrk="1" hangingPunct="1"/>
            <a:endParaRPr lang="en-US" sz="1500" dirty="0" smtClean="0"/>
          </a:p>
          <a:p>
            <a:pPr eaLnBrk="1" hangingPunct="1"/>
            <a:r>
              <a:rPr lang="en-US" sz="2300" dirty="0" smtClean="0"/>
              <a:t>Multi-device messaging - sends messages to Wireless Devices </a:t>
            </a:r>
            <a:endParaRPr lang="en-US" sz="2100" dirty="0" smtClean="0"/>
          </a:p>
          <a:p>
            <a:pPr lvl="1" eaLnBrk="1" hangingPunct="1"/>
            <a:r>
              <a:rPr lang="en-US" sz="2100" dirty="0" smtClean="0"/>
              <a:t>Pagers / TETRA / WiFi / DECT</a:t>
            </a:r>
          </a:p>
          <a:p>
            <a:pPr lvl="1" eaLnBrk="1" hangingPunct="1"/>
            <a:r>
              <a:rPr lang="en-US" sz="2100" dirty="0" smtClean="0"/>
              <a:t>SMS (PDA’s, Cell Phones)</a:t>
            </a:r>
          </a:p>
          <a:p>
            <a:pPr lvl="1" eaLnBrk="1" hangingPunct="1"/>
            <a:r>
              <a:rPr lang="en-US" sz="2100" dirty="0" smtClean="0"/>
              <a:t>Email</a:t>
            </a:r>
          </a:p>
          <a:p>
            <a:pPr lvl="1" eaLnBrk="1" hangingPunct="1"/>
            <a:r>
              <a:rPr lang="en-US" sz="2100" dirty="0" smtClean="0"/>
              <a:t>LED / Traffic Control Signs</a:t>
            </a:r>
          </a:p>
          <a:p>
            <a:pPr eaLnBrk="1" hangingPunct="1"/>
            <a:r>
              <a:rPr lang="en-US" sz="2300" dirty="0" smtClean="0"/>
              <a:t>Control / Monitor devices via Serial Comms / IP Interface / Remote Switches</a:t>
            </a:r>
          </a:p>
          <a:p>
            <a:pPr eaLnBrk="1" hangingPunct="1"/>
            <a:r>
              <a:rPr lang="en-US" sz="2300" dirty="0" smtClean="0"/>
              <a:t>Monitors internal event management systems including; </a:t>
            </a:r>
            <a:br>
              <a:rPr lang="en-US" sz="2300" dirty="0" smtClean="0"/>
            </a:br>
            <a:r>
              <a:rPr lang="en-US" sz="2300" dirty="0" smtClean="0"/>
              <a:t>Telemetry Systems, IT Networks, Fire, BMS, Access Control, HVAC, Security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Basepage with Server - New Concept ti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222" y="4135430"/>
            <a:ext cx="3786182" cy="22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412875"/>
            <a:ext cx="7889902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Commtech Messenger Interfacing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2214554"/>
            <a:ext cx="7500990" cy="4357718"/>
          </a:xfrm>
        </p:spPr>
        <p:txBody>
          <a:bodyPr/>
          <a:lstStyle/>
          <a:p>
            <a:pPr eaLnBrk="1" hangingPunct="1"/>
            <a:r>
              <a:rPr lang="en-US" sz="1400" dirty="0" smtClean="0"/>
              <a:t>Messenger manages the messaging of critical events to the right staff</a:t>
            </a:r>
          </a:p>
          <a:p>
            <a:pPr eaLnBrk="1" hangingPunct="1"/>
            <a:r>
              <a:rPr lang="en-US" sz="1400" dirty="0" smtClean="0"/>
              <a:t>Enables management of service levels</a:t>
            </a:r>
          </a:p>
          <a:p>
            <a:pPr eaLnBrk="1" hangingPunct="1"/>
            <a:r>
              <a:rPr lang="en-US" sz="1400" dirty="0" smtClean="0"/>
              <a:t>Assists Management to ensure critical events are properly dealt with and closed</a:t>
            </a:r>
          </a:p>
          <a:p>
            <a:pPr eaLnBrk="1" hangingPunct="1"/>
            <a:r>
              <a:rPr lang="en-US" sz="1400" dirty="0" smtClean="0"/>
              <a:t>Gives access to information of when messages were sent &amp; what the message was</a:t>
            </a:r>
          </a:p>
          <a:p>
            <a:pPr eaLnBrk="1" hangingPunct="1"/>
            <a:r>
              <a:rPr lang="en-US" sz="1400" dirty="0" smtClean="0"/>
              <a:t>Closed loop messaging via Messenger Escalation feature</a:t>
            </a:r>
          </a:p>
          <a:p>
            <a:pPr eaLnBrk="1" hangingPunct="1">
              <a:buFontTx/>
              <a:buNone/>
            </a:pPr>
            <a:endParaRPr lang="en-US" sz="1400" dirty="0" smtClean="0"/>
          </a:p>
          <a:p>
            <a:pPr eaLnBrk="1" hangingPunct="1">
              <a:buFontTx/>
              <a:buNone/>
            </a:pPr>
            <a:r>
              <a:rPr lang="en-US" sz="1400" dirty="0" smtClean="0"/>
              <a:t>Areas of application:</a:t>
            </a:r>
          </a:p>
          <a:p>
            <a:pPr eaLnBrk="1" hangingPunct="1"/>
            <a:r>
              <a:rPr lang="en-US" sz="1400" dirty="0" smtClean="0"/>
              <a:t>IT Network Monitoring</a:t>
            </a:r>
          </a:p>
          <a:p>
            <a:pPr eaLnBrk="1" hangingPunct="1"/>
            <a:r>
              <a:rPr lang="en-US" sz="1400" dirty="0" smtClean="0"/>
              <a:t>Electric Power Supply Monitoring</a:t>
            </a:r>
          </a:p>
          <a:p>
            <a:pPr eaLnBrk="1" hangingPunct="1"/>
            <a:r>
              <a:rPr lang="en-US" sz="1400" dirty="0" smtClean="0"/>
              <a:t>Telemetry Systems</a:t>
            </a:r>
          </a:p>
          <a:p>
            <a:pPr eaLnBrk="1" hangingPunct="1"/>
            <a:r>
              <a:rPr lang="en-US" sz="1400" dirty="0" smtClean="0"/>
              <a:t>Emergency Services </a:t>
            </a:r>
          </a:p>
          <a:p>
            <a:pPr eaLnBrk="1" hangingPunct="1"/>
            <a:r>
              <a:rPr lang="en-US" sz="1400" dirty="0" smtClean="0"/>
              <a:t>Traffic Control</a:t>
            </a:r>
          </a:p>
          <a:p>
            <a:pPr eaLnBrk="1" hangingPunct="1"/>
            <a:r>
              <a:rPr lang="en-US" sz="1400" dirty="0" smtClean="0"/>
              <a:t>Monitoring / </a:t>
            </a:r>
            <a:r>
              <a:rPr lang="en-US" sz="1400" dirty="0" smtClean="0"/>
              <a:t>Controlling</a:t>
            </a:r>
            <a:r>
              <a:rPr lang="en-US" sz="1400" dirty="0" smtClean="0"/>
              <a:t> Remote Equipment</a:t>
            </a:r>
            <a:endParaRPr 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588963" y="1336675"/>
            <a:ext cx="8086725" cy="720725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Commtech Messenger – Total Solution</a:t>
            </a:r>
          </a:p>
        </p:txBody>
      </p:sp>
      <p:graphicFrame>
        <p:nvGraphicFramePr>
          <p:cNvPr id="5122" name="Object 35"/>
          <p:cNvGraphicFramePr>
            <a:graphicFrameLocks noChangeAspect="1"/>
          </p:cNvGraphicFramePr>
          <p:nvPr/>
        </p:nvGraphicFramePr>
        <p:xfrm>
          <a:off x="990600" y="2073298"/>
          <a:ext cx="6781800" cy="4641850"/>
        </p:xfrm>
        <a:graphic>
          <a:graphicData uri="http://schemas.openxmlformats.org/presentationml/2006/ole">
            <p:oleObj spid="_x0000_s5122" name="CorelPhotoPaint.Image.11" r:id="rId3" imgW="10685714" imgH="7314286" progId="CorelPhotoPaint.Image.11">
              <p:embed/>
            </p:oleObj>
          </a:graphicData>
        </a:graphic>
      </p:graphicFrame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7500938" y="5786438"/>
            <a:ext cx="15128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alarm management</a:t>
            </a:r>
          </a:p>
          <a:p>
            <a:pPr algn="ctr">
              <a:spcBef>
                <a:spcPct val="50000"/>
              </a:spcBef>
            </a:pPr>
            <a:r>
              <a:rPr lang="en-US" sz="800" baseline="0" dirty="0" smtClean="0"/>
              <a:t>(Gas</a:t>
            </a:r>
            <a:r>
              <a:rPr lang="en-US" sz="800" baseline="0" dirty="0"/>
              <a:t>, ICU, IT, security, fire and evacuation, building management and telemetry)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000750" y="5286375"/>
            <a:ext cx="792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printer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6883400" y="3000375"/>
            <a:ext cx="431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SMS 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7643813" y="457200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wide area paging</a:t>
            </a:r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357313" y="4643438"/>
            <a:ext cx="15128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wireless  telephony system</a:t>
            </a:r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5067300" y="2708275"/>
            <a:ext cx="6477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statistics </a:t>
            </a:r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1066800" y="6172200"/>
            <a:ext cx="9366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PBX interface </a:t>
            </a:r>
          </a:p>
        </p:txBody>
      </p:sp>
      <p:sp>
        <p:nvSpPr>
          <p:cNvPr id="5133" name="Text Box 18"/>
          <p:cNvSpPr txBox="1">
            <a:spLocks noChangeArrowheads="1"/>
          </p:cNvSpPr>
          <p:nvPr/>
        </p:nvSpPr>
        <p:spPr bwMode="auto">
          <a:xfrm>
            <a:off x="3500438" y="4929188"/>
            <a:ext cx="15128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commtechmessenger</a:t>
            </a:r>
          </a:p>
        </p:txBody>
      </p:sp>
      <p:sp>
        <p:nvSpPr>
          <p:cNvPr id="5134" name="Text Box 19"/>
          <p:cNvSpPr txBox="1">
            <a:spLocks noChangeArrowheads="1"/>
          </p:cNvSpPr>
          <p:nvPr/>
        </p:nvSpPr>
        <p:spPr bwMode="auto">
          <a:xfrm>
            <a:off x="4286250" y="6286500"/>
            <a:ext cx="11525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alarm monitoring </a:t>
            </a:r>
          </a:p>
        </p:txBody>
      </p:sp>
      <p:sp>
        <p:nvSpPr>
          <p:cNvPr id="5135" name="Text Box 22"/>
          <p:cNvSpPr txBox="1">
            <a:spLocks noChangeArrowheads="1"/>
          </p:cNvSpPr>
          <p:nvPr/>
        </p:nvSpPr>
        <p:spPr bwMode="auto">
          <a:xfrm>
            <a:off x="4427538" y="2708275"/>
            <a:ext cx="7207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scheduling</a:t>
            </a:r>
          </a:p>
        </p:txBody>
      </p:sp>
      <p:sp>
        <p:nvSpPr>
          <p:cNvPr id="5136" name="Text Box 23"/>
          <p:cNvSpPr txBox="1">
            <a:spLocks noChangeArrowheads="1"/>
          </p:cNvSpPr>
          <p:nvPr/>
        </p:nvSpPr>
        <p:spPr bwMode="auto">
          <a:xfrm>
            <a:off x="3276600" y="2708275"/>
            <a:ext cx="1295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multi sites / clients</a:t>
            </a:r>
          </a:p>
        </p:txBody>
      </p:sp>
      <p:sp>
        <p:nvSpPr>
          <p:cNvPr id="5137" name="Text Box 24"/>
          <p:cNvSpPr txBox="1">
            <a:spLocks noChangeArrowheads="1"/>
          </p:cNvSpPr>
          <p:nvPr/>
        </p:nvSpPr>
        <p:spPr bwMode="auto">
          <a:xfrm>
            <a:off x="2627313" y="2708275"/>
            <a:ext cx="863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web interface</a:t>
            </a:r>
          </a:p>
        </p:txBody>
      </p:sp>
      <p:sp>
        <p:nvSpPr>
          <p:cNvPr id="5138" name="Text Box 25"/>
          <p:cNvSpPr txBox="1">
            <a:spLocks noChangeArrowheads="1"/>
          </p:cNvSpPr>
          <p:nvPr/>
        </p:nvSpPr>
        <p:spPr bwMode="auto">
          <a:xfrm>
            <a:off x="7526338" y="3714750"/>
            <a:ext cx="10080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LED signs</a:t>
            </a:r>
          </a:p>
        </p:txBody>
      </p:sp>
      <p:sp>
        <p:nvSpPr>
          <p:cNvPr id="5139" name="Text Box 29"/>
          <p:cNvSpPr txBox="1">
            <a:spLocks noChangeArrowheads="1"/>
          </p:cNvSpPr>
          <p:nvPr/>
        </p:nvSpPr>
        <p:spPr bwMode="auto">
          <a:xfrm>
            <a:off x="1676400" y="3500438"/>
            <a:ext cx="7921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machines</a:t>
            </a:r>
          </a:p>
        </p:txBody>
      </p:sp>
      <p:sp>
        <p:nvSpPr>
          <p:cNvPr id="5140" name="Text Box 30"/>
          <p:cNvSpPr txBox="1">
            <a:spLocks noChangeArrowheads="1"/>
          </p:cNvSpPr>
          <p:nvPr/>
        </p:nvSpPr>
        <p:spPr bwMode="auto">
          <a:xfrm>
            <a:off x="2786063" y="6215063"/>
            <a:ext cx="9366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email interface</a:t>
            </a:r>
          </a:p>
        </p:txBody>
      </p:sp>
      <p:sp>
        <p:nvSpPr>
          <p:cNvPr id="5141" name="Text Box 31"/>
          <p:cNvSpPr txBox="1">
            <a:spLocks noChangeArrowheads="1"/>
          </p:cNvSpPr>
          <p:nvPr/>
        </p:nvSpPr>
        <p:spPr bwMode="auto">
          <a:xfrm>
            <a:off x="3006725" y="2927350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components  of   commtechmessenger</a:t>
            </a:r>
          </a:p>
        </p:txBody>
      </p:sp>
      <p:sp>
        <p:nvSpPr>
          <p:cNvPr id="5142" name="Text Box 29"/>
          <p:cNvSpPr txBox="1">
            <a:spLocks noChangeArrowheads="1"/>
          </p:cNvSpPr>
          <p:nvPr/>
        </p:nvSpPr>
        <p:spPr bwMode="auto">
          <a:xfrm>
            <a:off x="2114550" y="3128963"/>
            <a:ext cx="1077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baseline="0" dirty="0"/>
              <a:t>equipment</a:t>
            </a:r>
          </a:p>
        </p:txBody>
      </p:sp>
      <p:graphicFrame>
        <p:nvGraphicFramePr>
          <p:cNvPr id="5123" name="Object 59"/>
          <p:cNvGraphicFramePr>
            <a:graphicFrameLocks noChangeAspect="1"/>
          </p:cNvGraphicFramePr>
          <p:nvPr/>
        </p:nvGraphicFramePr>
        <p:xfrm>
          <a:off x="2371725" y="3352800"/>
          <a:ext cx="596900" cy="555625"/>
        </p:xfrm>
        <a:graphic>
          <a:graphicData uri="http://schemas.openxmlformats.org/presentationml/2006/ole">
            <p:oleObj spid="_x0000_s5123" name="CorelPhotoPaint.Image.11" r:id="rId4" imgW="1803175" imgH="1676190" progId="CorelPhotoPaint.Image.11">
              <p:embed/>
            </p:oleObj>
          </a:graphicData>
        </a:graphic>
      </p:graphicFrame>
      <p:graphicFrame>
        <p:nvGraphicFramePr>
          <p:cNvPr id="5124" name="Object 58"/>
          <p:cNvGraphicFramePr>
            <a:graphicFrameLocks noChangeAspect="1"/>
          </p:cNvGraphicFramePr>
          <p:nvPr/>
        </p:nvGraphicFramePr>
        <p:xfrm>
          <a:off x="2895600" y="3132138"/>
          <a:ext cx="609600" cy="592137"/>
        </p:xfrm>
        <a:graphic>
          <a:graphicData uri="http://schemas.openxmlformats.org/presentationml/2006/ole">
            <p:oleObj spid="_x0000_s5124" name="CorelPhotoPaint.Image.11" r:id="rId5" imgW="2158730" imgH="2095238" progId="CorelPhotoPaint.Image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dirty="0" smtClean="0"/>
              <a:t>Commtech Messenger – Multi TX Site Layout</a:t>
            </a:r>
            <a:endParaRPr lang="en-GB" sz="2600" dirty="0" smtClean="0"/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1524000" y="2133600"/>
          <a:ext cx="6019800" cy="4378325"/>
        </p:xfrm>
        <a:graphic>
          <a:graphicData uri="http://schemas.openxmlformats.org/presentationml/2006/ole">
            <p:oleObj spid="_x0000_s6146" name="Visio" r:id="rId3" imgW="8968320" imgH="6522840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12875"/>
            <a:ext cx="8412193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Options for System Modular Layout &amp; Expansion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400" dirty="0" smtClean="0"/>
              <a:t>Control Centers – High Sites – Recipients – User Log-on</a:t>
            </a:r>
            <a:endParaRPr lang="en-GB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3000364" y="2928934"/>
            <a:ext cx="214314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600" b="0" i="0" u="none" strike="noStrike" cap="none" normalizeH="0" baseline="-2500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348" y="2597150"/>
            <a:ext cx="8077200" cy="3657600"/>
            <a:chOff x="838200" y="2597150"/>
            <a:chExt cx="8077200" cy="3657600"/>
          </a:xfrm>
        </p:grpSpPr>
        <p:graphicFrame>
          <p:nvGraphicFramePr>
            <p:cNvPr id="8194" name="Object 7"/>
            <p:cNvGraphicFramePr>
              <a:graphicFrameLocks noChangeAspect="1"/>
            </p:cNvGraphicFramePr>
            <p:nvPr/>
          </p:nvGraphicFramePr>
          <p:xfrm>
            <a:off x="838200" y="2597150"/>
            <a:ext cx="8077200" cy="3657600"/>
          </p:xfrm>
          <a:graphic>
            <a:graphicData uri="http://schemas.openxmlformats.org/presentationml/2006/ole">
              <p:oleObj spid="_x0000_s8194" name="Visio" r:id="rId4" imgW="11038974" imgH="5098983" progId="Visio.Drawing.11">
                <p:embed/>
              </p:oleObj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3012721" y="2906924"/>
              <a:ext cx="201957" cy="21431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ZA" sz="1600" b="0" i="0" u="none" strike="noStrike" cap="none" normalizeH="0" baseline="-2500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Basepage with Ser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73238"/>
            <a:ext cx="630078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96975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The Software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4787900" y="5588000"/>
            <a:ext cx="41767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aseline="0" dirty="0">
                <a:solidFill>
                  <a:schemeClr val="tx2"/>
                </a:solidFill>
                <a:latin typeface="Century Gothic" pitchFamily="34" charset="0"/>
              </a:rPr>
              <a:t>Commtech Messenger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SEPage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116013" y="5084763"/>
            <a:ext cx="7772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initiating messages </a:t>
            </a:r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//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12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18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Cover-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75" y="0"/>
            <a:ext cx="9155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250825" y="5189572"/>
            <a:ext cx="8637588" cy="38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800" baseline="0" dirty="0" smtClean="0">
                <a:solidFill>
                  <a:schemeClr val="bg1"/>
                </a:solidFill>
              </a:rPr>
              <a:t>mission </a:t>
            </a:r>
            <a:r>
              <a:rPr lang="en-US" sz="1800" baseline="0" dirty="0">
                <a:solidFill>
                  <a:schemeClr val="bg1"/>
                </a:solidFill>
              </a:rPr>
              <a:t>critical messaging for mobile professionals</a:t>
            </a:r>
          </a:p>
        </p:txBody>
      </p:sp>
      <p:pic>
        <p:nvPicPr>
          <p:cNvPr id="20482" name="Picture 2" descr="D:\Off_Line_Folders\MS\Projects\BW_Police Services HQ\Cover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75" y="-11876"/>
            <a:ext cx="9144000" cy="4941073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95288" y="6143644"/>
            <a:ext cx="8493125" cy="5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800" baseline="0" dirty="0" err="1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2800" baseline="0" dirty="0">
                <a:solidFill>
                  <a:schemeClr val="bg1"/>
                </a:solidFill>
                <a:latin typeface="Century Gothic" pitchFamily="34" charset="0"/>
              </a:rPr>
              <a:t> //</a:t>
            </a:r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AU" baseline="0" dirty="0" smtClean="0">
                <a:solidFill>
                  <a:schemeClr val="bg1"/>
                </a:solidFill>
                <a:latin typeface="Century Gothic" pitchFamily="34" charset="0"/>
              </a:rPr>
              <a:t>emergency services solutions</a:t>
            </a:r>
            <a:endParaRPr lang="en-US" sz="1800" baseline="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Multi-user Environment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205038"/>
            <a:ext cx="5113337" cy="417671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Any PC may update any aspect of the system</a:t>
            </a:r>
          </a:p>
          <a:p>
            <a:pPr eaLnBrk="1" hangingPunct="1"/>
            <a:r>
              <a:rPr lang="en-US" sz="2800" dirty="0" smtClean="0"/>
              <a:t>Users may log on the server from any PC</a:t>
            </a:r>
          </a:p>
          <a:p>
            <a:pPr eaLnBrk="1" hangingPunct="1"/>
            <a:r>
              <a:rPr lang="en-US" sz="2800" dirty="0" smtClean="0"/>
              <a:t>Security specifies what facilities may be accessed</a:t>
            </a:r>
          </a:p>
          <a:p>
            <a:pPr eaLnBrk="1" hangingPunct="1"/>
            <a:r>
              <a:rPr lang="en-US" sz="2800" dirty="0" smtClean="0"/>
              <a:t>All operations may be performed via the Internet</a:t>
            </a:r>
          </a:p>
        </p:txBody>
      </p:sp>
      <p:pic>
        <p:nvPicPr>
          <p:cNvPr id="26628" name="Picture 4" descr="Multi-User on Netwo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2276475"/>
            <a:ext cx="2679700" cy="37369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9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r="15295" b="6850"/>
          <a:stretch>
            <a:fillRect/>
          </a:stretch>
        </p:blipFill>
        <p:spPr bwMode="auto">
          <a:xfrm>
            <a:off x="5940425" y="1987550"/>
            <a:ext cx="266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Image - Dots Black"/>
          <p:cNvPicPr>
            <a:picLocks noChangeAspect="1" noChangeArrowheads="1"/>
          </p:cNvPicPr>
          <p:nvPr/>
        </p:nvPicPr>
        <p:blipFill>
          <a:blip r:embed="rId4"/>
          <a:srcRect l="15295" t="6850"/>
          <a:stretch>
            <a:fillRect/>
          </a:stretch>
        </p:blipFill>
        <p:spPr bwMode="auto">
          <a:xfrm>
            <a:off x="5940425" y="6092825"/>
            <a:ext cx="2663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basePageInte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2212975"/>
            <a:ext cx="4676775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LAN Message Dispatch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2057400"/>
            <a:ext cx="5105400" cy="4038600"/>
          </a:xfrm>
        </p:spPr>
        <p:txBody>
          <a:bodyPr/>
          <a:lstStyle/>
          <a:p>
            <a:pPr eaLnBrk="1" hangingPunct="1"/>
            <a:r>
              <a:rPr lang="en-US" sz="2500" dirty="0" smtClean="0"/>
              <a:t>Messages may be dispatched from any PC</a:t>
            </a:r>
          </a:p>
          <a:p>
            <a:pPr eaLnBrk="1" hangingPunct="1"/>
            <a:r>
              <a:rPr lang="en-US" sz="2500" dirty="0" smtClean="0"/>
              <a:t>Search by name or recipient ID</a:t>
            </a:r>
          </a:p>
          <a:p>
            <a:pPr eaLnBrk="1" hangingPunct="1"/>
            <a:r>
              <a:rPr lang="en-US" sz="2500" dirty="0" smtClean="0"/>
              <a:t>One click message history</a:t>
            </a:r>
          </a:p>
          <a:p>
            <a:pPr eaLnBrk="1" hangingPunct="1"/>
            <a:r>
              <a:rPr lang="en-US" sz="2500" dirty="0" smtClean="0"/>
              <a:t>Messages may be prioritized for emergency situations</a:t>
            </a:r>
          </a:p>
          <a:p>
            <a:pPr eaLnBrk="1" hangingPunct="1"/>
            <a:r>
              <a:rPr lang="en-US" sz="2500" dirty="0" smtClean="0"/>
              <a:t>Common messages for quick dispatch of frequently used text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Intuitive User Interface</a:t>
            </a:r>
          </a:p>
        </p:txBody>
      </p:sp>
      <p:pic>
        <p:nvPicPr>
          <p:cNvPr id="28675" name="Picture 5" descr="xpgrou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0"/>
            <a:ext cx="46799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xpgroups-memb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429000"/>
            <a:ext cx="373697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257800" y="1905000"/>
            <a:ext cx="388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000" baseline="0" dirty="0"/>
              <a:t>Recipient divert &amp; availability management features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000" baseline="0" dirty="0"/>
              <a:t>Hot key shortcut messaging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Escalation Paths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2463" y="2349500"/>
            <a:ext cx="4681537" cy="396081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Alarms escalate until resolved</a:t>
            </a:r>
          </a:p>
          <a:p>
            <a:pPr eaLnBrk="1" hangingPunct="1"/>
            <a:r>
              <a:rPr lang="en-US" sz="2400" dirty="0" smtClean="0"/>
              <a:t>Escalate to individuals / groups on pager / SMS</a:t>
            </a:r>
          </a:p>
          <a:p>
            <a:pPr eaLnBrk="1" hangingPunct="1"/>
            <a:r>
              <a:rPr lang="en-US" sz="2400" dirty="0" smtClean="0"/>
              <a:t>Recipients may respond via PBX to stop escalation</a:t>
            </a:r>
          </a:p>
          <a:p>
            <a:pPr eaLnBrk="1" hangingPunct="1"/>
            <a:r>
              <a:rPr lang="en-US" sz="2400" dirty="0" smtClean="0"/>
              <a:t>Configurable escalation times</a:t>
            </a:r>
          </a:p>
          <a:p>
            <a:pPr eaLnBrk="1" hangingPunct="1"/>
            <a:r>
              <a:rPr lang="en-US" sz="2400" dirty="0" smtClean="0"/>
              <a:t>No restrictions on escalation paths (steps, groups, devices)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29700" name="Picture 12" descr="callEscala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33600"/>
            <a:ext cx="4225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ScheduleScreenSh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239963"/>
            <a:ext cx="4824412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AU" dirty="0" smtClean="0"/>
              <a:t>Scheduling</a:t>
            </a:r>
            <a:r>
              <a:rPr lang="en-US" dirty="0" smtClean="0"/>
              <a:t>  System</a:t>
            </a:r>
          </a:p>
        </p:txBody>
      </p:sp>
      <p:sp>
        <p:nvSpPr>
          <p:cNvPr id="3072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5003800" y="2419350"/>
            <a:ext cx="3889375" cy="36734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Contact different staff or devices depending on the time of the day and the day of the week</a:t>
            </a:r>
          </a:p>
          <a:p>
            <a:pPr eaLnBrk="1" hangingPunct="1"/>
            <a:r>
              <a:rPr lang="en-US" sz="2400" dirty="0" smtClean="0"/>
              <a:t>Schedules may be assigned to any event</a:t>
            </a:r>
          </a:p>
          <a:p>
            <a:pPr eaLnBrk="1" hangingPunct="1"/>
            <a:r>
              <a:rPr lang="en-US" sz="2400" dirty="0" smtClean="0"/>
              <a:t>Customizable Public Holidays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Booked Calls - Reminders	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2133600"/>
            <a:ext cx="5975350" cy="136683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Scheduled reminder messages</a:t>
            </a:r>
          </a:p>
          <a:p>
            <a:pPr eaLnBrk="1" hangingPunct="1"/>
            <a:r>
              <a:rPr lang="en-US" sz="2000" dirty="0" smtClean="0"/>
              <a:t>Able to send to any wireless device or group</a:t>
            </a:r>
          </a:p>
          <a:p>
            <a:pPr eaLnBrk="1" hangingPunct="1"/>
            <a:r>
              <a:rPr lang="en-US" sz="2000" dirty="0" smtClean="0"/>
              <a:t>Able to be modified from any client</a:t>
            </a:r>
          </a:p>
        </p:txBody>
      </p:sp>
      <p:pic>
        <p:nvPicPr>
          <p:cNvPr id="31748" name="Picture 4" descr="Reminder - Female at Compu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388" y="3716338"/>
            <a:ext cx="4537075" cy="26241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49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l="6850" t="18324" b="6108"/>
          <a:stretch>
            <a:fillRect/>
          </a:stretch>
        </p:blipFill>
        <p:spPr bwMode="auto">
          <a:xfrm>
            <a:off x="6946900" y="3716338"/>
            <a:ext cx="2159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Image - Dots Black"/>
          <p:cNvPicPr>
            <a:picLocks noChangeAspect="1" noChangeArrowheads="1"/>
          </p:cNvPicPr>
          <p:nvPr/>
        </p:nvPicPr>
        <p:blipFill>
          <a:blip r:embed="rId4"/>
          <a:srcRect t="6108" r="6850" b="18324"/>
          <a:stretch>
            <a:fillRect/>
          </a:stretch>
        </p:blipFill>
        <p:spPr bwMode="auto">
          <a:xfrm>
            <a:off x="2051050" y="3716338"/>
            <a:ext cx="2159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PBX Integration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638" y="2492375"/>
            <a:ext cx="4608512" cy="34575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Send alphanumeric and numeric messages</a:t>
            </a:r>
          </a:p>
          <a:p>
            <a:pPr eaLnBrk="1" hangingPunct="1"/>
            <a:r>
              <a:rPr lang="en-US" sz="2400" dirty="0" smtClean="0"/>
              <a:t>Can page recipients, groups, rosters or escalation paths</a:t>
            </a:r>
          </a:p>
          <a:p>
            <a:pPr eaLnBrk="1" hangingPunct="1"/>
            <a:r>
              <a:rPr lang="en-US" sz="2400" dirty="0" smtClean="0"/>
              <a:t>Voice-prompted</a:t>
            </a:r>
          </a:p>
          <a:p>
            <a:pPr eaLnBrk="1" hangingPunct="1"/>
            <a:r>
              <a:rPr lang="en-US" sz="2400" dirty="0" smtClean="0"/>
              <a:t>Priority calls</a:t>
            </a:r>
          </a:p>
          <a:p>
            <a:pPr eaLnBrk="1" hangingPunct="1"/>
            <a:r>
              <a:rPr lang="en-US" sz="2400" dirty="0" smtClean="0"/>
              <a:t>Can use Wireless Telephone</a:t>
            </a:r>
          </a:p>
        </p:txBody>
      </p:sp>
      <p:pic>
        <p:nvPicPr>
          <p:cNvPr id="32772" name="Picture 4" descr="PBX - Female U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347913"/>
            <a:ext cx="2952750" cy="37703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3" name="Picture 7" descr="Image - Dots Black"/>
          <p:cNvPicPr>
            <a:picLocks noChangeAspect="1" noChangeArrowheads="1"/>
          </p:cNvPicPr>
          <p:nvPr/>
        </p:nvPicPr>
        <p:blipFill>
          <a:blip r:embed="rId3"/>
          <a:srcRect r="6108" b="6850"/>
          <a:stretch>
            <a:fillRect/>
          </a:stretch>
        </p:blipFill>
        <p:spPr bwMode="auto">
          <a:xfrm>
            <a:off x="755650" y="2060575"/>
            <a:ext cx="2952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 descr="Image - Dots Black"/>
          <p:cNvPicPr>
            <a:picLocks noChangeAspect="1" noChangeArrowheads="1"/>
          </p:cNvPicPr>
          <p:nvPr/>
        </p:nvPicPr>
        <p:blipFill>
          <a:blip r:embed="rId4"/>
          <a:srcRect l="6108" t="6850"/>
          <a:stretch>
            <a:fillRect/>
          </a:stretch>
        </p:blipFill>
        <p:spPr bwMode="auto">
          <a:xfrm>
            <a:off x="755650" y="6164263"/>
            <a:ext cx="2952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SMS Message Initiation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3956050" cy="41052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Messages sent from any mobile to any recipients / groups on system</a:t>
            </a:r>
          </a:p>
          <a:p>
            <a:pPr eaLnBrk="1" hangingPunct="1"/>
            <a:r>
              <a:rPr lang="en-US" sz="2400" dirty="0" smtClean="0"/>
              <a:t>Carrier independent</a:t>
            </a:r>
          </a:p>
          <a:p>
            <a:pPr eaLnBrk="1" hangingPunct="1"/>
            <a:r>
              <a:rPr lang="en-US" sz="2400" dirty="0" smtClean="0"/>
              <a:t>SMS to pager / email etc</a:t>
            </a:r>
          </a:p>
          <a:p>
            <a:pPr eaLnBrk="1" hangingPunct="1"/>
            <a:r>
              <a:rPr lang="en-US" sz="2400" dirty="0" smtClean="0"/>
              <a:t>SMS initiation of escalations</a:t>
            </a:r>
          </a:p>
        </p:txBody>
      </p:sp>
      <p:pic>
        <p:nvPicPr>
          <p:cNvPr id="33796" name="Picture 4" descr="Image - Dots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349500"/>
            <a:ext cx="31448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Image - Dots Black"/>
          <p:cNvPicPr>
            <a:picLocks noChangeAspect="1" noChangeArrowheads="1"/>
          </p:cNvPicPr>
          <p:nvPr/>
        </p:nvPicPr>
        <p:blipFill>
          <a:blip r:embed="rId2"/>
          <a:srcRect l="66380"/>
          <a:stretch>
            <a:fillRect/>
          </a:stretch>
        </p:blipFill>
        <p:spPr bwMode="auto">
          <a:xfrm>
            <a:off x="7812088" y="2333625"/>
            <a:ext cx="1057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Image - Dots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02250"/>
            <a:ext cx="31448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Image - Dots Black"/>
          <p:cNvPicPr>
            <a:picLocks noChangeAspect="1" noChangeArrowheads="1"/>
          </p:cNvPicPr>
          <p:nvPr/>
        </p:nvPicPr>
        <p:blipFill>
          <a:blip r:embed="rId3"/>
          <a:srcRect r="66380"/>
          <a:stretch>
            <a:fillRect/>
          </a:stretch>
        </p:blipFill>
        <p:spPr bwMode="auto">
          <a:xfrm>
            <a:off x="7740650" y="5284788"/>
            <a:ext cx="1057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sms-hospi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09863"/>
            <a:ext cx="4221162" cy="25193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TETRA Integration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205038"/>
            <a:ext cx="4646612" cy="417671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Send text messages to TETRA handsets</a:t>
            </a:r>
          </a:p>
          <a:p>
            <a:pPr eaLnBrk="1" hangingPunct="1"/>
            <a:r>
              <a:rPr lang="en-US" sz="2400" dirty="0" smtClean="0"/>
              <a:t>Initiate messages from handset to any other device on system: SMS, email</a:t>
            </a:r>
          </a:p>
          <a:p>
            <a:pPr eaLnBrk="1" hangingPunct="1"/>
            <a:r>
              <a:rPr lang="en-US" sz="2400" dirty="0" smtClean="0"/>
              <a:t>Messages can be sent to groups / schedules / escalations from your TETRA handset</a:t>
            </a:r>
          </a:p>
        </p:txBody>
      </p:sp>
      <p:pic>
        <p:nvPicPr>
          <p:cNvPr id="34821" name="Picture 5" descr="Image - Dots Black"/>
          <p:cNvPicPr>
            <a:picLocks noChangeAspect="1" noChangeArrowheads="1"/>
          </p:cNvPicPr>
          <p:nvPr/>
        </p:nvPicPr>
        <p:blipFill>
          <a:blip r:embed="rId2"/>
          <a:srcRect r="6108" b="6850"/>
          <a:stretch>
            <a:fillRect/>
          </a:stretch>
        </p:blipFill>
        <p:spPr bwMode="auto">
          <a:xfrm>
            <a:off x="5435600" y="2276475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Image - Dots Black"/>
          <p:cNvPicPr>
            <a:picLocks noChangeAspect="1" noChangeArrowheads="1"/>
          </p:cNvPicPr>
          <p:nvPr/>
        </p:nvPicPr>
        <p:blipFill>
          <a:blip r:embed="rId2"/>
          <a:srcRect l="52701" r="19788" b="6850"/>
          <a:stretch>
            <a:fillRect/>
          </a:stretch>
        </p:blipFill>
        <p:spPr bwMode="auto">
          <a:xfrm>
            <a:off x="8039100" y="2276475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Image - Dots Black"/>
          <p:cNvPicPr>
            <a:picLocks noChangeAspect="1" noChangeArrowheads="1"/>
          </p:cNvPicPr>
          <p:nvPr/>
        </p:nvPicPr>
        <p:blipFill>
          <a:blip r:embed="rId3"/>
          <a:srcRect l="6108" t="6850"/>
          <a:stretch>
            <a:fillRect/>
          </a:stretch>
        </p:blipFill>
        <p:spPr bwMode="auto">
          <a:xfrm>
            <a:off x="5435600" y="5949950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Image - Dots Black"/>
          <p:cNvPicPr>
            <a:picLocks noChangeAspect="1" noChangeArrowheads="1"/>
          </p:cNvPicPr>
          <p:nvPr/>
        </p:nvPicPr>
        <p:blipFill>
          <a:blip r:embed="rId3"/>
          <a:srcRect l="19788" t="6850" r="52701"/>
          <a:stretch>
            <a:fillRect/>
          </a:stretch>
        </p:blipFill>
        <p:spPr bwMode="auto">
          <a:xfrm>
            <a:off x="8027988" y="5949950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9755" y="2584101"/>
            <a:ext cx="3438525" cy="3267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Email Message Initiation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205038"/>
            <a:ext cx="4646612" cy="417671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Send email to System to initiate paging / SMS messages </a:t>
            </a:r>
          </a:p>
          <a:p>
            <a:pPr eaLnBrk="1" hangingPunct="1"/>
            <a:r>
              <a:rPr lang="en-US" sz="2400" dirty="0" smtClean="0"/>
              <a:t>Messages can be sent to groups / schedules / escalations</a:t>
            </a:r>
          </a:p>
          <a:p>
            <a:pPr eaLnBrk="1" hangingPunct="1"/>
            <a:r>
              <a:rPr lang="en-AU" sz="2400" dirty="0" smtClean="0"/>
              <a:t>Assign an email address to any wireless device – including wireless handsets!</a:t>
            </a:r>
            <a:endParaRPr lang="en-US" sz="2400" dirty="0" smtClean="0"/>
          </a:p>
        </p:txBody>
      </p:sp>
      <p:pic>
        <p:nvPicPr>
          <p:cNvPr id="34820" name="Picture 4" descr="email_low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593975"/>
            <a:ext cx="3384550" cy="32115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1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r="6108" b="6850"/>
          <a:stretch>
            <a:fillRect/>
          </a:stretch>
        </p:blipFill>
        <p:spPr bwMode="auto">
          <a:xfrm>
            <a:off x="5435600" y="2276475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Image - Dots Black"/>
          <p:cNvPicPr>
            <a:picLocks noChangeAspect="1" noChangeArrowheads="1"/>
          </p:cNvPicPr>
          <p:nvPr/>
        </p:nvPicPr>
        <p:blipFill>
          <a:blip r:embed="rId3"/>
          <a:srcRect l="52701" r="19788" b="6850"/>
          <a:stretch>
            <a:fillRect/>
          </a:stretch>
        </p:blipFill>
        <p:spPr bwMode="auto">
          <a:xfrm>
            <a:off x="8039100" y="2276475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Image - Dots Black"/>
          <p:cNvPicPr>
            <a:picLocks noChangeAspect="1" noChangeArrowheads="1"/>
          </p:cNvPicPr>
          <p:nvPr/>
        </p:nvPicPr>
        <p:blipFill>
          <a:blip r:embed="rId4"/>
          <a:srcRect l="6108" t="6850"/>
          <a:stretch>
            <a:fillRect/>
          </a:stretch>
        </p:blipFill>
        <p:spPr bwMode="auto">
          <a:xfrm>
            <a:off x="5435600" y="5949950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Image - Dots Black"/>
          <p:cNvPicPr>
            <a:picLocks noChangeAspect="1" noChangeArrowheads="1"/>
          </p:cNvPicPr>
          <p:nvPr/>
        </p:nvPicPr>
        <p:blipFill>
          <a:blip r:embed="rId4"/>
          <a:srcRect l="19788" t="6850" r="52701"/>
          <a:stretch>
            <a:fillRect/>
          </a:stretch>
        </p:blipFill>
        <p:spPr bwMode="auto">
          <a:xfrm>
            <a:off x="8027988" y="5949950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About Commtech Wireless Internationally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2057400"/>
            <a:ext cx="4572000" cy="4495800"/>
          </a:xfrm>
        </p:spPr>
        <p:txBody>
          <a:bodyPr/>
          <a:lstStyle/>
          <a:p>
            <a:pPr eaLnBrk="1" hangingPunct="1"/>
            <a:r>
              <a:rPr lang="en-US" smtClean="0"/>
              <a:t>Representation / Offices in</a:t>
            </a:r>
          </a:p>
          <a:p>
            <a:pPr lvl="1" eaLnBrk="1" hangingPunct="1">
              <a:buFontTx/>
              <a:buNone/>
            </a:pPr>
            <a:r>
              <a:rPr lang="en-US" smtClean="0"/>
              <a:t>Asia Pacific – Australia (Development Office)</a:t>
            </a:r>
          </a:p>
          <a:p>
            <a:pPr lvl="1" eaLnBrk="1" hangingPunct="1">
              <a:buFontTx/>
              <a:buNone/>
            </a:pPr>
            <a:r>
              <a:rPr lang="en-US" smtClean="0"/>
              <a:t>Europe – Denmark / Germany</a:t>
            </a:r>
          </a:p>
          <a:p>
            <a:pPr lvl="1" eaLnBrk="1" hangingPunct="1">
              <a:buFontTx/>
              <a:buNone/>
            </a:pPr>
            <a:r>
              <a:rPr lang="en-US" smtClean="0"/>
              <a:t>Africa – South Africa (Message Systems)</a:t>
            </a:r>
          </a:p>
          <a:p>
            <a:pPr lvl="1" eaLnBrk="1" hangingPunct="1">
              <a:buFontTx/>
              <a:buNone/>
            </a:pPr>
            <a:r>
              <a:rPr lang="en-US" smtClean="0"/>
              <a:t>United States – Florida (Head Office)</a:t>
            </a:r>
          </a:p>
          <a:p>
            <a:pPr eaLnBrk="1" hangingPunct="1"/>
            <a:r>
              <a:rPr lang="en-US" smtClean="0"/>
              <a:t>International Dealer Network</a:t>
            </a:r>
          </a:p>
          <a:p>
            <a:pPr lvl="1" eaLnBrk="1" hangingPunct="1">
              <a:buFontTx/>
              <a:buNone/>
            </a:pPr>
            <a:r>
              <a:rPr lang="en-US" smtClean="0"/>
              <a:t>Estimated 600</a:t>
            </a:r>
            <a:r>
              <a:rPr lang="en-US" baseline="30000" smtClean="0"/>
              <a:t>+</a:t>
            </a:r>
            <a:r>
              <a:rPr lang="en-US" smtClean="0"/>
              <a:t> accredited dealers globally</a:t>
            </a:r>
          </a:p>
          <a:p>
            <a:pPr lvl="1" eaLnBrk="1" hangingPunct="1">
              <a:buFontTx/>
              <a:buNone/>
            </a:pPr>
            <a:r>
              <a:rPr lang="en-US" smtClean="0"/>
              <a:t>Racom Systems – accredited dealer Cape Town</a:t>
            </a:r>
          </a:p>
          <a:p>
            <a:pPr eaLnBrk="1" hangingPunct="1"/>
            <a:r>
              <a:rPr lang="en-US" smtClean="0"/>
              <a:t>Australia Largest Manufacturer of Wireless Messaging Infrastructure</a:t>
            </a:r>
          </a:p>
          <a:p>
            <a:pPr eaLnBrk="1" hangingPunct="1"/>
            <a:r>
              <a:rPr lang="en-US" smtClean="0"/>
              <a:t>Over 6000 system installations across 53 countries</a:t>
            </a:r>
          </a:p>
          <a:p>
            <a:pPr eaLnBrk="1" hangingPunct="1"/>
            <a:r>
              <a:rPr lang="en-US" smtClean="0"/>
              <a:t>Award Winning Technology</a:t>
            </a:r>
          </a:p>
          <a:p>
            <a:pPr eaLnBrk="1" hangingPunct="1"/>
            <a:r>
              <a:rPr lang="en-US" smtClean="0"/>
              <a:t>Internationally Approved, Tried and Tested for Mission critical and other key apps.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143000" y="2057400"/>
          <a:ext cx="1955800" cy="4191000"/>
        </p:xfrm>
        <a:graphic>
          <a:graphicData uri="http://schemas.openxmlformats.org/presentationml/2006/ole">
            <p:oleObj spid="_x0000_s2050" name="CorelPhotoPaint.Image.11" r:id="rId4" imgW="1955556" imgH="4190476" progId="CorelPhotoPaint.Image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ASEPage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116013" y="5084763"/>
            <a:ext cx="7772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message receipt </a:t>
            </a:r>
            <a:r>
              <a:rPr lang="en-US" sz="2400" baseline="0" dirty="0">
                <a:solidFill>
                  <a:schemeClr val="bg1"/>
                </a:solidFill>
                <a:latin typeface="Century Gothic" pitchFamily="34" charset="0"/>
              </a:rPr>
              <a:t>//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1200" baseline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sz="1800" baseline="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18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mobile sony - low 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530456"/>
            <a:ext cx="2103438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laptop-em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655869"/>
            <a:ext cx="1374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Device Independence</a:t>
            </a:r>
          </a:p>
        </p:txBody>
      </p:sp>
      <p:pic>
        <p:nvPicPr>
          <p:cNvPr id="36870" name="Picture 6" descr="Genie8-72d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00" y="2800331"/>
            <a:ext cx="13684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1979613" y="4017949"/>
            <a:ext cx="1549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aseline="0" dirty="0"/>
              <a:t>cell phone</a:t>
            </a:r>
          </a:p>
          <a:p>
            <a:pPr algn="ctr">
              <a:spcBef>
                <a:spcPct val="50000"/>
              </a:spcBef>
            </a:pPr>
            <a:r>
              <a:rPr lang="en-US" sz="2000" baseline="0" dirty="0"/>
              <a:t>SMS 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3779838" y="4017949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aseline="0" dirty="0"/>
              <a:t>email 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5086350" y="3944924"/>
            <a:ext cx="23812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aseline="0" dirty="0"/>
              <a:t>on-site / wide area paging</a:t>
            </a:r>
          </a:p>
          <a:p>
            <a:pPr algn="ctr">
              <a:spcBef>
                <a:spcPct val="50000"/>
              </a:spcBef>
            </a:pPr>
            <a:r>
              <a:rPr lang="en-US" sz="1800" baseline="0" dirty="0"/>
              <a:t>Multi-site Roaming</a:t>
            </a:r>
          </a:p>
          <a:p>
            <a:pPr algn="ctr">
              <a:spcBef>
                <a:spcPct val="50000"/>
              </a:spcBef>
            </a:pPr>
            <a:r>
              <a:rPr lang="en-US" sz="1800" baseline="0" dirty="0"/>
              <a:t>Independent Sites</a:t>
            </a:r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395288" y="3873487"/>
            <a:ext cx="15128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aseline="0" dirty="0"/>
              <a:t>wireless telephones </a:t>
            </a:r>
          </a:p>
          <a:p>
            <a:pPr algn="ctr">
              <a:spcBef>
                <a:spcPct val="50000"/>
              </a:spcBef>
            </a:pPr>
            <a:r>
              <a:rPr lang="en-US" sz="2000" baseline="0" dirty="0"/>
              <a:t>DECT</a:t>
            </a:r>
          </a:p>
          <a:p>
            <a:pPr algn="ctr">
              <a:spcBef>
                <a:spcPct val="50000"/>
              </a:spcBef>
            </a:pPr>
            <a:r>
              <a:rPr lang="en-US" sz="2000" baseline="0" dirty="0"/>
              <a:t>TETRA</a:t>
            </a:r>
          </a:p>
        </p:txBody>
      </p:sp>
      <p:pic>
        <p:nvPicPr>
          <p:cNvPr id="36875" name="Picture 12" descr="displ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8050" y="2655869"/>
            <a:ext cx="1428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7343775" y="4089387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aseline="0" dirty="0"/>
              <a:t>LED Display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609600" y="1928802"/>
            <a:ext cx="7962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aseline="0" dirty="0" smtClean="0"/>
              <a:t>      Automatic </a:t>
            </a:r>
            <a:r>
              <a:rPr lang="en-US" sz="1800" baseline="0" dirty="0"/>
              <a:t>dispatch of messages regardless of recipient device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28628" y="5643578"/>
            <a:ext cx="85725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aseline="0" dirty="0" smtClean="0"/>
              <a:t>       Messages can be sent to remotely control devices like :</a:t>
            </a:r>
          </a:p>
          <a:p>
            <a:pPr lvl="1">
              <a:spcBef>
                <a:spcPct val="50000"/>
              </a:spcBef>
            </a:pPr>
            <a:r>
              <a:rPr lang="en-US" sz="1800" baseline="0" dirty="0" smtClean="0"/>
              <a:t> Software Applications / Computers / Generators / Lighting</a:t>
            </a:r>
            <a:endParaRPr lang="en-US" sz="1800" baseline="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2214554"/>
            <a:ext cx="1100089" cy="171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4" descr="KIRK 404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512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Private Synchronous Paging Network</a:t>
            </a:r>
          </a:p>
        </p:txBody>
      </p:sp>
      <p:pic>
        <p:nvPicPr>
          <p:cNvPr id="37891" name="Picture 4" descr="Business Man Close 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6138" y="2276475"/>
            <a:ext cx="2822575" cy="3816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276475"/>
            <a:ext cx="4968875" cy="4105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Free message delivery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Ultra fast message dispatch (typically 2 seconds)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Prioritized messages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Full Site Coverage – </a:t>
            </a:r>
            <a:br>
              <a:rPr lang="en-US" sz="2800" dirty="0" smtClean="0"/>
            </a:br>
            <a:r>
              <a:rPr lang="en-US" sz="2800" dirty="0" smtClean="0"/>
              <a:t>inter system networking allows paging between hospital sites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37893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r="6158" b="6850"/>
          <a:stretch>
            <a:fillRect/>
          </a:stretch>
        </p:blipFill>
        <p:spPr bwMode="auto">
          <a:xfrm>
            <a:off x="5940425" y="2001838"/>
            <a:ext cx="277653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Image - Dots Black"/>
          <p:cNvPicPr>
            <a:picLocks noChangeAspect="1" noChangeArrowheads="1"/>
          </p:cNvPicPr>
          <p:nvPr/>
        </p:nvPicPr>
        <p:blipFill>
          <a:blip r:embed="rId4"/>
          <a:srcRect l="6158" t="6850"/>
          <a:stretch>
            <a:fillRect/>
          </a:stretch>
        </p:blipFill>
        <p:spPr bwMode="auto">
          <a:xfrm>
            <a:off x="5765800" y="6165850"/>
            <a:ext cx="29511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SMS - Mobiles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4032250" cy="41052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Messages received even when staff members are not in coverage area</a:t>
            </a:r>
          </a:p>
          <a:p>
            <a:pPr eaLnBrk="1" hangingPunct="1"/>
            <a:r>
              <a:rPr lang="en-US" sz="2400" dirty="0" smtClean="0"/>
              <a:t>Message splitting </a:t>
            </a:r>
          </a:p>
          <a:p>
            <a:pPr eaLnBrk="1" hangingPunct="1"/>
            <a:r>
              <a:rPr lang="en-US" sz="2400" dirty="0" smtClean="0"/>
              <a:t>Carrier independent</a:t>
            </a:r>
          </a:p>
        </p:txBody>
      </p:sp>
      <p:pic>
        <p:nvPicPr>
          <p:cNvPr id="38916" name="Picture 6" descr="Image - Dots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349500"/>
            <a:ext cx="31448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Image - Dots Black"/>
          <p:cNvPicPr>
            <a:picLocks noChangeAspect="1" noChangeArrowheads="1"/>
          </p:cNvPicPr>
          <p:nvPr/>
        </p:nvPicPr>
        <p:blipFill>
          <a:blip r:embed="rId2"/>
          <a:srcRect l="66380"/>
          <a:stretch>
            <a:fillRect/>
          </a:stretch>
        </p:blipFill>
        <p:spPr bwMode="auto">
          <a:xfrm>
            <a:off x="7812088" y="2333625"/>
            <a:ext cx="1057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 descr="Image - Dots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02250"/>
            <a:ext cx="31448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 descr="Image - Dots Black"/>
          <p:cNvPicPr>
            <a:picLocks noChangeAspect="1" noChangeArrowheads="1"/>
          </p:cNvPicPr>
          <p:nvPr/>
        </p:nvPicPr>
        <p:blipFill>
          <a:blip r:embed="rId3"/>
          <a:srcRect r="66380"/>
          <a:stretch>
            <a:fillRect/>
          </a:stretch>
        </p:blipFill>
        <p:spPr bwMode="auto">
          <a:xfrm>
            <a:off x="7740650" y="5284788"/>
            <a:ext cx="1057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0" descr="sms-hospi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09863"/>
            <a:ext cx="4221162" cy="25193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Email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205038"/>
            <a:ext cx="4608512" cy="417671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Receive copies of paging / SMS messages on normal email client (Outlook)</a:t>
            </a:r>
          </a:p>
          <a:p>
            <a:pPr eaLnBrk="1" hangingPunct="1"/>
            <a:r>
              <a:rPr lang="en-US" sz="2400" dirty="0" smtClean="0"/>
              <a:t>Alarms may escalate to email for management to monitor service levels</a:t>
            </a:r>
          </a:p>
          <a:p>
            <a:pPr eaLnBrk="1" hangingPunct="1"/>
            <a:r>
              <a:rPr lang="en-AU" sz="2400" dirty="0" smtClean="0"/>
              <a:t>Monitor email received – be alerted wirelessly (pager</a:t>
            </a:r>
            <a:r>
              <a:rPr lang="en-US" sz="2400" dirty="0" smtClean="0"/>
              <a:t> /SMS) </a:t>
            </a:r>
          </a:p>
        </p:txBody>
      </p:sp>
      <p:pic>
        <p:nvPicPr>
          <p:cNvPr id="39940" name="Picture 4" descr="email_low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593975"/>
            <a:ext cx="3384550" cy="32115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1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r="6108" b="6850"/>
          <a:stretch>
            <a:fillRect/>
          </a:stretch>
        </p:blipFill>
        <p:spPr bwMode="auto">
          <a:xfrm>
            <a:off x="5435600" y="2276475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Image - Dots Black"/>
          <p:cNvPicPr>
            <a:picLocks noChangeAspect="1" noChangeArrowheads="1"/>
          </p:cNvPicPr>
          <p:nvPr/>
        </p:nvPicPr>
        <p:blipFill>
          <a:blip r:embed="rId3"/>
          <a:srcRect l="52701" r="19788" b="6850"/>
          <a:stretch>
            <a:fillRect/>
          </a:stretch>
        </p:blipFill>
        <p:spPr bwMode="auto">
          <a:xfrm>
            <a:off x="8039100" y="2276475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Image - Dots Black"/>
          <p:cNvPicPr>
            <a:picLocks noChangeAspect="1" noChangeArrowheads="1"/>
          </p:cNvPicPr>
          <p:nvPr/>
        </p:nvPicPr>
        <p:blipFill>
          <a:blip r:embed="rId4"/>
          <a:srcRect l="6108" t="6850"/>
          <a:stretch>
            <a:fillRect/>
          </a:stretch>
        </p:blipFill>
        <p:spPr bwMode="auto">
          <a:xfrm>
            <a:off x="5435600" y="5949950"/>
            <a:ext cx="26654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Image - Dots Black"/>
          <p:cNvPicPr>
            <a:picLocks noChangeAspect="1" noChangeArrowheads="1"/>
          </p:cNvPicPr>
          <p:nvPr/>
        </p:nvPicPr>
        <p:blipFill>
          <a:blip r:embed="rId4"/>
          <a:srcRect l="19788" t="6850" r="52701"/>
          <a:stretch>
            <a:fillRect/>
          </a:stretch>
        </p:blipFill>
        <p:spPr bwMode="auto">
          <a:xfrm>
            <a:off x="8027988" y="5949950"/>
            <a:ext cx="7810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25438" y="1951050"/>
            <a:ext cx="8567737" cy="3263900"/>
            <a:chOff x="325438" y="1951050"/>
            <a:chExt cx="8567737" cy="3263900"/>
          </a:xfrm>
        </p:grpSpPr>
        <p:pic>
          <p:nvPicPr>
            <p:cNvPr id="40962" name="Picture 5" descr="Alarm Monitori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5438" y="1951050"/>
              <a:ext cx="8567737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26"/>
            <p:cNvGrpSpPr/>
            <p:nvPr/>
          </p:nvGrpSpPr>
          <p:grpSpPr>
            <a:xfrm>
              <a:off x="8143900" y="4071942"/>
              <a:ext cx="323013" cy="543139"/>
              <a:chOff x="8143900" y="4071942"/>
              <a:chExt cx="323013" cy="543139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43900" y="4110262"/>
                <a:ext cx="323013" cy="504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" name="Oval 25"/>
              <p:cNvSpPr/>
              <p:nvPr/>
            </p:nvSpPr>
            <p:spPr bwMode="auto">
              <a:xfrm>
                <a:off x="8286776" y="4071942"/>
                <a:ext cx="142876" cy="71438"/>
              </a:xfrm>
              <a:prstGeom prst="ellipse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ZA" sz="1600" b="0" i="0" u="none" strike="noStrike" cap="none" normalizeH="0" baseline="-2500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Alarm/ Incident Monitoring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0" y="4019305"/>
            <a:ext cx="1785918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Alarm </a:t>
            </a:r>
          </a:p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Security</a:t>
            </a:r>
            <a:r>
              <a:rPr lang="en-US" sz="1400" baseline="0" dirty="0"/>
              <a:t>, BMS, </a:t>
            </a:r>
            <a:br>
              <a:rPr lang="en-US" sz="1400" baseline="0" dirty="0"/>
            </a:br>
            <a:r>
              <a:rPr lang="en-US" sz="1400" baseline="0" dirty="0"/>
              <a:t>fire &amp; evacuation, &amp; telemetry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7164388" y="5243268"/>
            <a:ext cx="936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/>
              <a:t>mobile phone 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7380288" y="3514480"/>
            <a:ext cx="100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/>
              <a:t>pagers 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7883525" y="4811468"/>
            <a:ext cx="93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aseline="0" dirty="0" smtClean="0"/>
              <a:t>TETRA / DECT </a:t>
            </a:r>
            <a:endParaRPr lang="en-US" sz="1200" baseline="0" dirty="0"/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7092950" y="1642818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/>
              <a:t>PDA </a:t>
            </a: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3779838" y="4381255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 err="1"/>
              <a:t>commtechmessenger</a:t>
            </a:r>
            <a:endParaRPr lang="en-US" sz="1400" baseline="0" dirty="0"/>
          </a:p>
        </p:txBody>
      </p:sp>
      <p:sp>
        <p:nvSpPr>
          <p:cNvPr id="40970" name="Text Box 13"/>
          <p:cNvSpPr txBox="1">
            <a:spLocks noChangeArrowheads="1"/>
          </p:cNvSpPr>
          <p:nvPr/>
        </p:nvSpPr>
        <p:spPr bwMode="auto">
          <a:xfrm>
            <a:off x="2124075" y="4090743"/>
            <a:ext cx="1152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/>
              <a:t>alarm monitoring 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5724525" y="401930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/>
              <a:t>transmitter </a:t>
            </a:r>
          </a:p>
        </p:txBody>
      </p:sp>
      <p:sp>
        <p:nvSpPr>
          <p:cNvPr id="40972" name="Text Box 15"/>
          <p:cNvSpPr txBox="1">
            <a:spLocks noChangeArrowheads="1"/>
          </p:cNvSpPr>
          <p:nvPr/>
        </p:nvSpPr>
        <p:spPr bwMode="auto">
          <a:xfrm>
            <a:off x="7956550" y="2003180"/>
            <a:ext cx="64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/>
              <a:t>email </a:t>
            </a:r>
          </a:p>
        </p:txBody>
      </p:sp>
      <p:cxnSp>
        <p:nvCxnSpPr>
          <p:cNvPr id="14" name="Elbow Connector 13"/>
          <p:cNvCxnSpPr/>
          <p:nvPr/>
        </p:nvCxnSpPr>
        <p:spPr bwMode="auto">
          <a:xfrm rot="5400000">
            <a:off x="4357686" y="5154382"/>
            <a:ext cx="714380" cy="158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Down Arrow 14"/>
          <p:cNvSpPr/>
          <p:nvPr/>
        </p:nvSpPr>
        <p:spPr bwMode="auto">
          <a:xfrm>
            <a:off x="4429124" y="5082944"/>
            <a:ext cx="785818" cy="357190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600" b="0" i="0" u="none" strike="noStrike" cap="none" normalizeH="0" baseline="-2500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500430" y="5440134"/>
            <a:ext cx="3357586" cy="846386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Other Applications &amp; Devices</a:t>
            </a:r>
          </a:p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IT Network Monitoring Software, Telemetry Systems</a:t>
            </a:r>
            <a:endParaRPr lang="en-US" sz="1400" baseline="0" dirty="0"/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4438361" y="4675677"/>
            <a:ext cx="785818" cy="357190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600" b="0" i="0" u="none" strike="noStrike" cap="none" normalizeH="0" baseline="-2500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>
            <a:off x="2786050" y="5786454"/>
            <a:ext cx="642942" cy="1588"/>
          </a:xfrm>
          <a:prstGeom prst="straightConnector1">
            <a:avLst/>
          </a:prstGeom>
          <a:noFill/>
          <a:ln w="38100" cap="flat" cmpd="sng" algn="ctr">
            <a:solidFill>
              <a:srgbClr val="92D05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776526" y="5929330"/>
            <a:ext cx="652466" cy="9524"/>
          </a:xfrm>
          <a:prstGeom prst="straightConnector1">
            <a:avLst/>
          </a:prstGeom>
          <a:noFill/>
          <a:ln w="38100" cap="flat" cmpd="sng" algn="ctr">
            <a:solidFill>
              <a:srgbClr val="99CCFF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57190" y="5429264"/>
            <a:ext cx="2357422" cy="954107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IT Components /  Servers</a:t>
            </a:r>
          </a:p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Hardware &amp; Devices</a:t>
            </a:r>
          </a:p>
          <a:p>
            <a:pPr algn="ctr">
              <a:spcBef>
                <a:spcPct val="50000"/>
              </a:spcBef>
            </a:pPr>
            <a:r>
              <a:rPr lang="en-US" sz="1400" baseline="0" dirty="0" smtClean="0"/>
              <a:t>Power Generators</a:t>
            </a:r>
            <a:endParaRPr lang="en-US" sz="1400" baseline="0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205425" y="4726884"/>
            <a:ext cx="115252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aseline="0" dirty="0" smtClean="0"/>
              <a:t>Serial / IP</a:t>
            </a:r>
          </a:p>
          <a:p>
            <a:pPr>
              <a:spcBef>
                <a:spcPct val="50000"/>
              </a:spcBef>
            </a:pPr>
            <a:r>
              <a:rPr lang="en-US" sz="1400" baseline="0" dirty="0" smtClean="0"/>
              <a:t>Comms</a:t>
            </a:r>
            <a:endParaRPr lang="en-US" sz="1400" baseline="0" dirty="0"/>
          </a:p>
        </p:txBody>
      </p:sp>
      <p:sp>
        <p:nvSpPr>
          <p:cNvPr id="22" name="Oval 21"/>
          <p:cNvSpPr/>
          <p:nvPr/>
        </p:nvSpPr>
        <p:spPr bwMode="auto">
          <a:xfrm>
            <a:off x="8286776" y="4038824"/>
            <a:ext cx="142876" cy="14287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600" b="0" i="0" u="none" strike="noStrike" cap="none" normalizeH="0" baseline="-2500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smtClean="0"/>
              <a:t>Linking  Hospitals / Organizations Together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5038"/>
            <a:ext cx="4495800" cy="4176712"/>
          </a:xfrm>
        </p:spPr>
        <p:txBody>
          <a:bodyPr/>
          <a:lstStyle/>
          <a:p>
            <a:pPr eaLnBrk="1" hangingPunct="1"/>
            <a:r>
              <a:rPr lang="en-US" sz="2600" smtClean="0"/>
              <a:t>Hospitals may be connected together over IP connections</a:t>
            </a:r>
          </a:p>
          <a:p>
            <a:pPr eaLnBrk="1" hangingPunct="1"/>
            <a:r>
              <a:rPr lang="en-US" sz="2600" smtClean="0"/>
              <a:t>Messages are sent to devices at all locations</a:t>
            </a:r>
          </a:p>
          <a:p>
            <a:pPr eaLnBrk="1" hangingPunct="1"/>
            <a:r>
              <a:rPr lang="en-US" sz="2600" smtClean="0"/>
              <a:t>Seamless dual redundancy – servers located at different sites</a:t>
            </a:r>
          </a:p>
        </p:txBody>
      </p:sp>
      <p:pic>
        <p:nvPicPr>
          <p:cNvPr id="41988" name="Picture 5" descr="Image - Dots Black"/>
          <p:cNvPicPr>
            <a:picLocks noChangeAspect="1" noChangeArrowheads="1"/>
          </p:cNvPicPr>
          <p:nvPr/>
        </p:nvPicPr>
        <p:blipFill>
          <a:blip r:embed="rId2"/>
          <a:srcRect l="6850" t="18324" b="6108"/>
          <a:stretch>
            <a:fillRect/>
          </a:stretch>
        </p:blipFill>
        <p:spPr bwMode="auto">
          <a:xfrm>
            <a:off x="8532813" y="2205038"/>
            <a:ext cx="2159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Image - Dots Black"/>
          <p:cNvPicPr>
            <a:picLocks noChangeAspect="1" noChangeArrowheads="1"/>
          </p:cNvPicPr>
          <p:nvPr/>
        </p:nvPicPr>
        <p:blipFill>
          <a:blip r:embed="rId3"/>
          <a:srcRect t="6108" r="6850" b="18324"/>
          <a:stretch>
            <a:fillRect/>
          </a:stretch>
        </p:blipFill>
        <p:spPr bwMode="auto">
          <a:xfrm>
            <a:off x="4643438" y="2205038"/>
            <a:ext cx="2159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Hospital Buil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205038"/>
            <a:ext cx="3514725" cy="40592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91" name="Picture 8" descr="Image - Dots Black"/>
          <p:cNvPicPr>
            <a:picLocks noChangeAspect="1" noChangeArrowheads="1"/>
          </p:cNvPicPr>
          <p:nvPr/>
        </p:nvPicPr>
        <p:blipFill>
          <a:blip r:embed="rId2"/>
          <a:srcRect l="6850" t="18324" b="6108"/>
          <a:stretch>
            <a:fillRect/>
          </a:stretch>
        </p:blipFill>
        <p:spPr bwMode="auto">
          <a:xfrm>
            <a:off x="8532813" y="3860800"/>
            <a:ext cx="2159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9" descr="Image - Dots Black"/>
          <p:cNvPicPr>
            <a:picLocks noChangeAspect="1" noChangeArrowheads="1"/>
          </p:cNvPicPr>
          <p:nvPr/>
        </p:nvPicPr>
        <p:blipFill>
          <a:blip r:embed="rId3"/>
          <a:srcRect t="29025" r="6850" b="18324"/>
          <a:stretch>
            <a:fillRect/>
          </a:stretch>
        </p:blipFill>
        <p:spPr bwMode="auto">
          <a:xfrm>
            <a:off x="4643438" y="4581525"/>
            <a:ext cx="2159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eportInte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430463"/>
            <a:ext cx="496887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268413"/>
            <a:ext cx="8086725" cy="720725"/>
          </a:xfrm>
        </p:spPr>
        <p:txBody>
          <a:bodyPr/>
          <a:lstStyle/>
          <a:p>
            <a:pPr eaLnBrk="1" hangingPunct="1"/>
            <a:r>
              <a:rPr lang="en-US" smtClean="0"/>
              <a:t>Message History &amp; Reporting</a:t>
            </a:r>
          </a:p>
        </p:txBody>
      </p:sp>
      <p:sp>
        <p:nvSpPr>
          <p:cNvPr id="43012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859338" y="2066925"/>
            <a:ext cx="4105275" cy="4333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smtClean="0"/>
              <a:t>Permanent log of all messages in data base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Reporting application client for standard reports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Open data base access for any reporting software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Solve disputes on when and to whom messages were sent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In the even of internal auditing you can easily review what happened during a particular time period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Audit trail maintains a log of who modified the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ASEPage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116013" y="5084763"/>
            <a:ext cx="7772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400" baseline="0">
                <a:solidFill>
                  <a:schemeClr val="bg1"/>
                </a:solidFill>
                <a:latin typeface="Century Gothic" pitchFamily="34" charset="0"/>
              </a:rPr>
              <a:t>additional optional functionality</a:t>
            </a:r>
            <a:r>
              <a:rPr lang="en-US" sz="1800" baseline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baseline="0">
                <a:solidFill>
                  <a:schemeClr val="bg1"/>
                </a:solidFill>
                <a:latin typeface="Century Gothic" pitchFamily="34" charset="0"/>
              </a:rPr>
              <a:t>//</a:t>
            </a:r>
            <a:r>
              <a:rPr lang="en-US" sz="1800" baseline="0">
                <a:solidFill>
                  <a:schemeClr val="bg1"/>
                </a:solidFill>
                <a:latin typeface="Century Gothic" pitchFamily="34" charset="0"/>
              </a:rPr>
              <a:t>CommtechMessenger</a:t>
            </a:r>
            <a:r>
              <a:rPr lang="en-US" sz="1200" baseline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800" baseline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sz="1800" baseline="0">
                <a:solidFill>
                  <a:schemeClr val="bg1"/>
                </a:solidFill>
                <a:latin typeface="Century Gothic" pitchFamily="34" charset="0"/>
              </a:rPr>
            </a:br>
            <a:endParaRPr lang="en-US" sz="1800" baseline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over-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4427538" y="5373688"/>
            <a:ext cx="43799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aseline="0">
                <a:solidFill>
                  <a:schemeClr val="bg1"/>
                </a:solidFill>
                <a:latin typeface="Century Gothic" pitchFamily="34" charset="0"/>
              </a:rPr>
              <a:t>end of presentation</a:t>
            </a: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3203575" y="6237288"/>
            <a:ext cx="57705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baseline="0">
                <a:solidFill>
                  <a:schemeClr val="bg1"/>
                </a:solidFill>
              </a:rPr>
              <a:t>Thank you for your time and participation in this presentation</a:t>
            </a:r>
          </a:p>
        </p:txBody>
      </p:sp>
      <p:pic>
        <p:nvPicPr>
          <p:cNvPr id="5" name="Picture 2" descr="D:\Off_Line_Folders\MS\Projects\BW_Police Services HQ\Cover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8592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Does Commtech Develop ?</a:t>
            </a:r>
          </a:p>
        </p:txBody>
      </p:sp>
      <p:pic>
        <p:nvPicPr>
          <p:cNvPr id="14339" name="Picture 3" descr="produ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924175"/>
            <a:ext cx="2251075" cy="23288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84663" y="2708275"/>
            <a:ext cx="4402137" cy="3673475"/>
          </a:xfrm>
        </p:spPr>
        <p:txBody>
          <a:bodyPr/>
          <a:lstStyle/>
          <a:p>
            <a:pPr eaLnBrk="1" hangingPunct="1"/>
            <a:r>
              <a:rPr lang="en-US" smtClean="0"/>
              <a:t>Advanced Messaging Systems</a:t>
            </a:r>
          </a:p>
          <a:p>
            <a:pPr eaLnBrk="1" hangingPunct="1"/>
            <a:r>
              <a:rPr lang="en-US" smtClean="0"/>
              <a:t>Firmware  Rack &amp; Desktop Systems </a:t>
            </a:r>
          </a:p>
          <a:p>
            <a:pPr eaLnBrk="1" hangingPunct="1"/>
            <a:r>
              <a:rPr lang="en-US" smtClean="0"/>
              <a:t>Paging Terminals</a:t>
            </a:r>
          </a:p>
          <a:p>
            <a:pPr eaLnBrk="1" hangingPunct="1"/>
            <a:r>
              <a:rPr lang="en-US" smtClean="0"/>
              <a:t>Encoders</a:t>
            </a:r>
          </a:p>
          <a:p>
            <a:pPr eaLnBrk="1" hangingPunct="1"/>
            <a:r>
              <a:rPr lang="en-US" smtClean="0"/>
              <a:t>Transmitters</a:t>
            </a:r>
          </a:p>
          <a:p>
            <a:pPr eaLnBrk="1" hangingPunct="1"/>
            <a:r>
              <a:rPr lang="en-US" smtClean="0"/>
              <a:t>Pagers and Paging Receivers</a:t>
            </a:r>
          </a:p>
          <a:p>
            <a:pPr eaLnBrk="1" hangingPunct="1"/>
            <a:r>
              <a:rPr lang="en-US" smtClean="0"/>
              <a:t>Alarm Monitoring Equipment</a:t>
            </a:r>
          </a:p>
          <a:p>
            <a:pPr eaLnBrk="1" hangingPunct="1"/>
            <a:r>
              <a:rPr lang="en-US" smtClean="0"/>
              <a:t>Telemetry Systems</a:t>
            </a:r>
          </a:p>
          <a:p>
            <a:pPr eaLnBrk="1" hangingPunct="1">
              <a:buFontTx/>
              <a:buNone/>
            </a:pPr>
            <a:r>
              <a:rPr lang="en-US" b="1" smtClean="0"/>
              <a:t>OVER 2MIL USD in R&amp;D + Product Dev P/A</a:t>
            </a:r>
          </a:p>
        </p:txBody>
      </p:sp>
      <p:pic>
        <p:nvPicPr>
          <p:cNvPr id="14341" name="Picture 5" descr="Image - Dots Black"/>
          <p:cNvPicPr>
            <a:picLocks noChangeAspect="1" noChangeArrowheads="1"/>
          </p:cNvPicPr>
          <p:nvPr/>
        </p:nvPicPr>
        <p:blipFill>
          <a:blip r:embed="rId3"/>
          <a:srcRect r="29025" b="6850"/>
          <a:stretch>
            <a:fillRect/>
          </a:stretch>
        </p:blipFill>
        <p:spPr bwMode="auto">
          <a:xfrm>
            <a:off x="1476375" y="2636838"/>
            <a:ext cx="2232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Image - Dots Black"/>
          <p:cNvPicPr>
            <a:picLocks noChangeAspect="1" noChangeArrowheads="1"/>
          </p:cNvPicPr>
          <p:nvPr/>
        </p:nvPicPr>
        <p:blipFill>
          <a:blip r:embed="rId4"/>
          <a:srcRect l="29025" t="6850"/>
          <a:stretch>
            <a:fillRect/>
          </a:stretch>
        </p:blipFill>
        <p:spPr bwMode="auto">
          <a:xfrm>
            <a:off x="1476375" y="5300663"/>
            <a:ext cx="2232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ackground-End S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427538" y="5373688"/>
            <a:ext cx="4379912" cy="7207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end of presentation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203575" y="6237288"/>
            <a:ext cx="5770563" cy="4333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Thank you for your time and participation in this presentation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>
          <a:xfrm>
            <a:off x="374649" y="1412875"/>
            <a:ext cx="8555069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For Which Industries Do We Provide Messaging?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2338388" y="3789363"/>
            <a:ext cx="10810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Healthcare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3851275" y="3789363"/>
            <a:ext cx="1152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Hospitality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5364163" y="3789363"/>
            <a:ext cx="1152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Restaurants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1547813" y="6021388"/>
            <a:ext cx="1152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Industrial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095625" y="6021388"/>
            <a:ext cx="1584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000" baseline="0">
                <a:solidFill>
                  <a:srgbClr val="292929"/>
                </a:solidFill>
              </a:rPr>
              <a:t>Emergency Services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4832350" y="6021388"/>
            <a:ext cx="12239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Casino / Clubs</a:t>
            </a:r>
            <a:endParaRPr lang="en-AU" sz="1000" baseline="0">
              <a:solidFill>
                <a:srgbClr val="292929"/>
              </a:solidFill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6443663" y="6021388"/>
            <a:ext cx="10810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baseline="0">
                <a:solidFill>
                  <a:srgbClr val="292929"/>
                </a:solidFill>
              </a:rPr>
              <a:t>Military</a:t>
            </a:r>
            <a:endParaRPr lang="en-AU" sz="1000" baseline="0">
              <a:solidFill>
                <a:srgbClr val="292929"/>
              </a:solidFill>
            </a:endParaRP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2209800" y="2143125"/>
          <a:ext cx="4470400" cy="1803400"/>
        </p:xfrm>
        <a:graphic>
          <a:graphicData uri="http://schemas.openxmlformats.org/presentationml/2006/ole">
            <p:oleObj spid="_x0000_s3074" name="CorelPhotoPaint.Image.11" r:id="rId4" imgW="4469841" imgH="1803175" progId="CorelPhotoPaint.Image.11">
              <p:embed/>
            </p:oleObj>
          </a:graphicData>
        </a:graphic>
      </p:graphicFrame>
      <p:graphicFrame>
        <p:nvGraphicFramePr>
          <p:cNvPr id="3075" name="Object 13"/>
          <p:cNvGraphicFramePr>
            <a:graphicFrameLocks noChangeAspect="1"/>
          </p:cNvGraphicFramePr>
          <p:nvPr/>
        </p:nvGraphicFramePr>
        <p:xfrm>
          <a:off x="1447800" y="4357706"/>
          <a:ext cx="6273800" cy="1714500"/>
        </p:xfrm>
        <a:graphic>
          <a:graphicData uri="http://schemas.openxmlformats.org/presentationml/2006/ole">
            <p:oleObj spid="_x0000_s3075" name="CorelPhotoPaint.Image.11" r:id="rId5" imgW="6273016" imgH="1714286" progId="CorelPhotoPaint.Image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862647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Commtech Messenger  -  System Key Benefits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209800"/>
            <a:ext cx="7162800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Stability of System is independent of other third parties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Self owned mission critical networks are: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en-US" sz="1800" dirty="0" smtClean="0"/>
              <a:t>		 </a:t>
            </a:r>
            <a:r>
              <a:rPr lang="en-US" dirty="0" smtClean="0"/>
              <a:t>Independent of Commercial failures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dirty="0" smtClean="0"/>
              <a:t>		 Deterministic (Complete control of delivery)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dirty="0" smtClean="0"/>
              <a:t>		 Isolated from major &amp; minor events impacting public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dirty="0" smtClean="0"/>
              <a:t>		    communications networks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en-US" dirty="0" smtClean="0"/>
              <a:t>		 Major catastrophes: 911 and London Bombings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en-US" dirty="0" smtClean="0"/>
              <a:t>		 Minor incidents: Traffic jams / bomb scares / publicity events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Communication traffic priorities managed directly by System owner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Capability to Integrate with wide range of comms systems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Expandable / upgradeable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7340623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Case History Statistics and Examples </a:t>
            </a:r>
            <a:br>
              <a:rPr lang="en-US" dirty="0" smtClean="0"/>
            </a:br>
            <a:r>
              <a:rPr lang="en-US" dirty="0" smtClean="0"/>
              <a:t>		in Catastrophic Events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70" y="2071678"/>
            <a:ext cx="7715272" cy="4481522"/>
          </a:xfrm>
        </p:spPr>
        <p:txBody>
          <a:bodyPr/>
          <a:lstStyle/>
          <a:p>
            <a:pPr eaLnBrk="1" hangingPunct="1"/>
            <a:r>
              <a:rPr lang="en-US" sz="1700" b="1" dirty="0" smtClean="0"/>
              <a:t>London Bombings: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250% increase in mobile call volumes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Normal fixed line carriers experienced double traffic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In a 1km radius of bombings in 5hrs - 1 Million calls attempted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Emergency services with own paging systems unaffected</a:t>
            </a:r>
          </a:p>
          <a:p>
            <a:pPr eaLnBrk="1" hangingPunct="1"/>
            <a:r>
              <a:rPr lang="en-US" sz="1700" b="1" dirty="0" smtClean="0"/>
              <a:t>New York 911: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Widespread infrastructure damage to public systems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Significant increase in SMS traffic resulting in variable delays and non delivery of SMS messages</a:t>
            </a:r>
          </a:p>
          <a:p>
            <a:pPr eaLnBrk="1" hangingPunct="1"/>
            <a:r>
              <a:rPr lang="en-US" sz="1700" b="1" dirty="0" smtClean="0"/>
              <a:t>Hurricane Katrina - USA: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Most paging services withstood hurricane</a:t>
            </a:r>
          </a:p>
          <a:p>
            <a:pPr lvl="1" eaLnBrk="1" hangingPunct="1">
              <a:buFontTx/>
              <a:buNone/>
            </a:pPr>
            <a:r>
              <a:rPr lang="en-US" sz="1700" dirty="0" smtClean="0"/>
              <a:t>Damaged paging systems were restored faster than PSTN, cellular and broadband networks</a:t>
            </a:r>
          </a:p>
          <a:p>
            <a:pPr lvl="1" eaLnBrk="1" hangingPunct="1">
              <a:buFontTx/>
              <a:buNone/>
            </a:pPr>
            <a:r>
              <a:rPr lang="en-US" sz="1900" b="1" dirty="0" smtClean="0"/>
              <a:t>In areas hardest hit paging services were restored in 48hours</a:t>
            </a:r>
          </a:p>
          <a:p>
            <a:pPr eaLnBrk="1" hangingPunct="1">
              <a:buFontTx/>
              <a:buNone/>
            </a:pPr>
            <a:endParaRPr lang="en-US" sz="17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862647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Case History Statistics and Examples (cont…)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16113"/>
            <a:ext cx="7924800" cy="4713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700" b="1" dirty="0" smtClean="0"/>
              <a:t>Victoria State Government – Australia: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700" dirty="0" smtClean="0"/>
              <a:t>Operate aprox. 190 paging transmitter network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700" dirty="0" smtClean="0"/>
              <a:t>Spent an estimated $100M to implement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700" dirty="0" smtClean="0"/>
              <a:t>Dedicated use for emergency service communication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1700" b="1" dirty="0" smtClean="0"/>
              <a:t>Dutch Government – Netherlands: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700" dirty="0" smtClean="0"/>
              <a:t>Implemented a national paging network for all emergency services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700" dirty="0" smtClean="0"/>
              <a:t>Network operates 30,000 pagers</a:t>
            </a:r>
          </a:p>
          <a:p>
            <a:pPr eaLnBrk="1" hangingPunct="1">
              <a:lnSpc>
                <a:spcPct val="90000"/>
              </a:lnSpc>
            </a:pPr>
            <a:r>
              <a:rPr lang="en-GB" sz="1400" i="1" dirty="0" smtClean="0"/>
              <a:t>Michael Cassidy, president of the London Chamber of Commerce, reinforced this point</a:t>
            </a:r>
            <a:r>
              <a:rPr lang="en-US" sz="1400" i="1" dirty="0" smtClean="0"/>
              <a:t> </a:t>
            </a:r>
            <a:r>
              <a:rPr lang="en-US" sz="1400" dirty="0" smtClean="0"/>
              <a:t>(</a:t>
            </a:r>
            <a:r>
              <a:rPr lang="en-GB" sz="1400" dirty="0" smtClean="0"/>
              <a:t>critical role paging played</a:t>
            </a:r>
            <a:r>
              <a:rPr lang="en-US" sz="1400" dirty="0" smtClean="0"/>
              <a:t>)</a:t>
            </a:r>
            <a:r>
              <a:rPr lang="en-GB" sz="1400" dirty="0" smtClean="0"/>
              <a:t> </a:t>
            </a:r>
            <a:r>
              <a:rPr lang="en-GB" sz="1400" i="1" dirty="0" smtClean="0"/>
              <a:t>in an article in the Times soon after the July 7th attacks in London, Cassidy commented </a:t>
            </a:r>
            <a:r>
              <a:rPr lang="en-GB" sz="1400" b="1" i="1" dirty="0" smtClean="0"/>
              <a:t>"...firms needed to be able to communicate through a secure paging system in the event of further attacks...”</a:t>
            </a:r>
            <a:endParaRPr lang="en-US" sz="1400" b="1" i="1" dirty="0" smtClean="0"/>
          </a:p>
          <a:p>
            <a:pPr eaLnBrk="1" hangingPunct="1">
              <a:lnSpc>
                <a:spcPct val="90000"/>
              </a:lnSpc>
            </a:pPr>
            <a:r>
              <a:rPr lang="en-GB" sz="1400" b="1" dirty="0" smtClean="0"/>
              <a:t>London Regional Resilience report</a:t>
            </a:r>
            <a:r>
              <a:rPr lang="en-US" sz="1400" b="1" dirty="0" smtClean="0"/>
              <a:t> Post July 7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attacks 2005:</a:t>
            </a:r>
            <a:endParaRPr lang="en-GB" sz="1400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i="1" dirty="0" smtClean="0"/>
              <a:t>	</a:t>
            </a:r>
            <a:r>
              <a:rPr lang="en-GB" sz="1400" i="1" dirty="0" smtClean="0"/>
              <a:t>''Pagers: so long as they are sufficiently independent of other networks, consider using pagers for alerting and mobilisation, including preset pager groups, where this function is critical'‘</a:t>
            </a:r>
            <a:endParaRPr lang="en-US" sz="1400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i="1" dirty="0" smtClean="0"/>
              <a:t>	</a:t>
            </a:r>
            <a:r>
              <a:rPr lang="en-GB" sz="1400" i="1" dirty="0" smtClean="0"/>
              <a:t>“Pagers: They can enable messages to get through when mobile phone networks are congested. COLP (City of London Police) successfully used its pager alert scheme on 7 July to provide key business personnel with incident progress information.”</a:t>
            </a:r>
            <a:endParaRPr lang="en-US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7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268413"/>
            <a:ext cx="8626475" cy="720725"/>
          </a:xfrm>
        </p:spPr>
        <p:txBody>
          <a:bodyPr/>
          <a:lstStyle/>
          <a:p>
            <a:pPr eaLnBrk="1" hangingPunct="1"/>
            <a:r>
              <a:rPr lang="en-US" dirty="0" smtClean="0"/>
              <a:t>Technology Overview for Emergency Network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57400"/>
            <a:ext cx="76962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Private synchronous wide area paging network: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Overlapping radio coverage gives inherent redundancy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Broadcast communication capability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 - efficient band width usage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 - fastest possible means to communicate with numerous recipients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Private Multi-link IP Communication Backbone: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Not affected by individual link failure or external traffic fluctuations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Providing reliable inter-site connectivity (essential for private paging)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Telephony (PSTN &amp; PABX) Limitations: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If a combination of both is utilized, a more reliable access to an EMS communication system results for telephone page message dispatch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Mobile / cellular (Data, SMS &amp; Voice) Limitations: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Easily congested due to localized incidents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SMS messages may remain in the system for up to a number of days (not guaranteed delivery)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age or Diagram Page">
  <a:themeElements>
    <a:clrScheme name="Image or Diagram P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mage or Diagram Pag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mage or Diagram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 or Diagram P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 or Diagram P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 or Diagram P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 or Diagram P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age or Diagram P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age or Diagram P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8325</TotalTime>
  <Words>1462</Words>
  <Application>Microsoft Office PowerPoint</Application>
  <PresentationFormat>On-screen Show (4:3)</PresentationFormat>
  <Paragraphs>282</Paragraphs>
  <Slides>40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Image or Diagram Page</vt:lpstr>
      <vt:lpstr>CorelPhotoPaint.Image.11</vt:lpstr>
      <vt:lpstr>CorelDRAW</vt:lpstr>
      <vt:lpstr>Visio</vt:lpstr>
      <vt:lpstr>Microsoft Visio Drawing</vt:lpstr>
      <vt:lpstr>Slide 1</vt:lpstr>
      <vt:lpstr>Slide 2</vt:lpstr>
      <vt:lpstr>About Commtech Wireless Internationally</vt:lpstr>
      <vt:lpstr>What Does Commtech Develop ?</vt:lpstr>
      <vt:lpstr>For Which Industries Do We Provide Messaging?</vt:lpstr>
      <vt:lpstr>Commtech Messenger  -  System Key Benefits</vt:lpstr>
      <vt:lpstr>Case History Statistics and Examples    in Catastrophic Events</vt:lpstr>
      <vt:lpstr>Case History Statistics and Examples (cont…)</vt:lpstr>
      <vt:lpstr>Technology Overview for Emergency Network</vt:lpstr>
      <vt:lpstr>Private Synchronous Paging Services </vt:lpstr>
      <vt:lpstr>Slide 11</vt:lpstr>
      <vt:lpstr>What Is Unique About Commtech Messenger?</vt:lpstr>
      <vt:lpstr>Commtech Messenger Features Cont…</vt:lpstr>
      <vt:lpstr>Commtech Messenger Interfacing Overview</vt:lpstr>
      <vt:lpstr>Commtech Messenger – Total Solution</vt:lpstr>
      <vt:lpstr>Commtech Messenger – Multi TX Site Layout</vt:lpstr>
      <vt:lpstr>Options for System Modular Layout &amp; Expansion  Control Centers – High Sites – Recipients – User Log-on</vt:lpstr>
      <vt:lpstr>The Software</vt:lpstr>
      <vt:lpstr>Slide 19</vt:lpstr>
      <vt:lpstr>Multi-user Environment</vt:lpstr>
      <vt:lpstr>LAN Message Dispatch</vt:lpstr>
      <vt:lpstr>Intuitive User Interface</vt:lpstr>
      <vt:lpstr>Escalation Paths</vt:lpstr>
      <vt:lpstr>Scheduling  System</vt:lpstr>
      <vt:lpstr>Booked Calls - Reminders </vt:lpstr>
      <vt:lpstr>PBX Integration</vt:lpstr>
      <vt:lpstr>SMS Message Initiation</vt:lpstr>
      <vt:lpstr>TETRA Integration</vt:lpstr>
      <vt:lpstr>Email Message Initiation</vt:lpstr>
      <vt:lpstr>Slide 30</vt:lpstr>
      <vt:lpstr>Device Independence</vt:lpstr>
      <vt:lpstr>Private Synchronous Paging Network</vt:lpstr>
      <vt:lpstr>SMS - Mobiles</vt:lpstr>
      <vt:lpstr>Email</vt:lpstr>
      <vt:lpstr>Alarm/ Incident Monitoring</vt:lpstr>
      <vt:lpstr>Linking  Hospitals / Organizations Together</vt:lpstr>
      <vt:lpstr>Message History &amp; Reporting</vt:lpstr>
      <vt:lpstr>Slide 38</vt:lpstr>
      <vt:lpstr>Slide 39</vt:lpstr>
      <vt:lpstr>end of presentation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Mateljan</dc:creator>
  <cp:lastModifiedBy>Fantozzi</cp:lastModifiedBy>
  <cp:revision>317</cp:revision>
  <dcterms:created xsi:type="dcterms:W3CDTF">2005-10-25T08:19:11Z</dcterms:created>
  <dcterms:modified xsi:type="dcterms:W3CDTF">2010-02-11T19:03:37Z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/Markets">
    <vt:lpwstr>Healthcare</vt:lpwstr>
  </property>
  <property fmtid="{D5CDD505-2E9C-101B-9397-08002B2CF9AE}" pid="3" name="Subject0">
    <vt:lpwstr>BASEPage</vt:lpwstr>
  </property>
</Properties>
</file>